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7A1611-F8A1-43B4-A0F6-35F1D2C4D721}" type="datetimeFigureOut">
              <a:rPr lang="en-US" smtClean="0"/>
              <a:t>3/13/2014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6A8CB-B775-4D8C-AC4F-9066EAAB3C4E}" type="slidenum">
              <a:rPr lang="en-US" smtClean="0"/>
              <a:t>‹#›</a:t>
            </a:fld>
            <a:endParaRPr lang="en-US"/>
          </a:p>
        </p:txBody>
      </p:sp>
    </p:spTree>
    <p:extLst>
      <p:ext uri="{BB962C8B-B14F-4D97-AF65-F5344CB8AC3E}">
        <p14:creationId xmlns:p14="http://schemas.microsoft.com/office/powerpoint/2010/main" val="311519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0A5493-E8FA-498D-B199-571DCE28B460}" type="slidenum">
              <a:rPr lang="en-US" altLang="en-US"/>
              <a:pPr/>
              <a:t>1</a:t>
            </a:fld>
            <a:endParaRPr lang="en-US" altLang="en-US"/>
          </a:p>
        </p:txBody>
      </p:sp>
      <p:sp>
        <p:nvSpPr>
          <p:cNvPr id="747522" name="Rectangle 2"/>
          <p:cNvSpPr>
            <a:spLocks noChangeArrowheads="1"/>
          </p:cNvSpPr>
          <p:nvPr>
            <p:ph type="sldImg"/>
          </p:nvPr>
        </p:nvSpPr>
        <p:spPr>
          <a:ln/>
        </p:spPr>
      </p:sp>
      <p:sp>
        <p:nvSpPr>
          <p:cNvPr id="747523" name="Rectangle 3"/>
          <p:cNvSpPr>
            <a:spLocks noGrp="1" noChangeArrowheads="1"/>
          </p:cNvSpPr>
          <p:nvPr>
            <p:ph type="body" idx="1"/>
          </p:nvPr>
        </p:nvSpPr>
        <p:spPr/>
        <p:txBody>
          <a:bodyPr/>
          <a:lstStyle/>
          <a:p>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D0680D-CB8C-463C-A244-C768EC032D63}" type="slidenum">
              <a:rPr lang="en-US" altLang="en-US"/>
              <a:pPr/>
              <a:t>10</a:t>
            </a:fld>
            <a:endParaRPr lang="en-US" altLang="en-US"/>
          </a:p>
        </p:txBody>
      </p:sp>
      <p:sp>
        <p:nvSpPr>
          <p:cNvPr id="746498" name="Rectangle 2"/>
          <p:cNvSpPr>
            <a:spLocks noChangeArrowheads="1"/>
          </p:cNvSpPr>
          <p:nvPr>
            <p:ph type="sldImg"/>
          </p:nvPr>
        </p:nvSpPr>
        <p:spPr>
          <a:ln/>
        </p:spPr>
      </p:sp>
      <p:sp>
        <p:nvSpPr>
          <p:cNvPr id="746499" name="Rectangle 3"/>
          <p:cNvSpPr>
            <a:spLocks noGrp="1" noChangeArrowheads="1"/>
          </p:cNvSpPr>
          <p:nvPr>
            <p:ph type="body" idx="1"/>
          </p:nvPr>
        </p:nvSpPr>
        <p:spPr/>
        <p:txBody>
          <a:bodyPr/>
          <a:lstStyle/>
          <a:p>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091973-3A51-4DFF-BE4D-C862A3F3D58F}" type="slidenum">
              <a:rPr lang="en-US" altLang="en-US"/>
              <a:pPr/>
              <a:t>11</a:t>
            </a:fld>
            <a:endParaRPr lang="en-US" altLang="en-US"/>
          </a:p>
        </p:txBody>
      </p:sp>
      <p:sp>
        <p:nvSpPr>
          <p:cNvPr id="739330" name="Rectangle 1026"/>
          <p:cNvSpPr>
            <a:spLocks noChangeArrowheads="1" noTextEdit="1"/>
          </p:cNvSpPr>
          <p:nvPr>
            <p:ph type="sldImg"/>
          </p:nvPr>
        </p:nvSpPr>
        <p:spPr>
          <a:ln/>
        </p:spPr>
      </p:sp>
      <p:sp>
        <p:nvSpPr>
          <p:cNvPr id="739331" name="Rectangle 1027"/>
          <p:cNvSpPr>
            <a:spLocks noGrp="1" noChangeArrowheads="1"/>
          </p:cNvSpPr>
          <p:nvPr>
            <p:ph type="body" idx="1"/>
          </p:nvPr>
        </p:nvSpPr>
        <p:spPr/>
        <p:txBody>
          <a:bodyPr/>
          <a:lstStyle/>
          <a:p>
            <a:endParaRPr lang="en-CA" altLang="en-US"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E6E2F2-E86D-49B1-86FE-3040E93E2C87}" type="slidenum">
              <a:rPr lang="en-US" altLang="en-US"/>
              <a:pPr/>
              <a:t>12</a:t>
            </a:fld>
            <a:endParaRPr lang="en-US" altLang="en-US"/>
          </a:p>
        </p:txBody>
      </p:sp>
      <p:sp>
        <p:nvSpPr>
          <p:cNvPr id="741378" name="Rectangle 2"/>
          <p:cNvSpPr>
            <a:spLocks noChangeArrowheads="1" noTextEdit="1"/>
          </p:cNvSpPr>
          <p:nvPr>
            <p:ph type="sldImg"/>
          </p:nvPr>
        </p:nvSpPr>
        <p:spPr>
          <a:ln/>
        </p:spPr>
      </p:sp>
      <p:sp>
        <p:nvSpPr>
          <p:cNvPr id="74137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3F0CA5-0670-4D0F-AC6F-D21C7A22B70E}" type="slidenum">
              <a:rPr lang="en-US" altLang="en-US"/>
              <a:pPr/>
              <a:t>2</a:t>
            </a:fld>
            <a:endParaRPr lang="en-US" altLang="en-US"/>
          </a:p>
        </p:txBody>
      </p:sp>
      <p:sp>
        <p:nvSpPr>
          <p:cNvPr id="718850" name="Rectangle 1026"/>
          <p:cNvSpPr>
            <a:spLocks noChangeArrowheads="1" noTextEdit="1"/>
          </p:cNvSpPr>
          <p:nvPr>
            <p:ph type="sldImg"/>
          </p:nvPr>
        </p:nvSpPr>
        <p:spPr>
          <a:ln/>
        </p:spPr>
      </p:sp>
      <p:sp>
        <p:nvSpPr>
          <p:cNvPr id="718851" name="Rectangle 1027"/>
          <p:cNvSpPr>
            <a:spLocks noGrp="1" noChangeArrowheads="1"/>
          </p:cNvSpPr>
          <p:nvPr>
            <p:ph type="body" idx="1"/>
          </p:nvPr>
        </p:nvSpPr>
        <p:spPr>
          <a:xfrm>
            <a:off x="457200" y="4418976"/>
            <a:ext cx="5486400" cy="4039537"/>
          </a:xfrm>
        </p:spPr>
        <p:txBody>
          <a:bodyPr/>
          <a:lstStyle/>
          <a:p>
            <a:endParaRPr lang="en-CA" alt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B0812-8139-4BB2-B47C-F9B9BCFAA1F5}" type="slidenum">
              <a:rPr lang="en-US" altLang="en-US"/>
              <a:pPr/>
              <a:t>3</a:t>
            </a:fld>
            <a:endParaRPr lang="en-US" altLang="en-US"/>
          </a:p>
        </p:txBody>
      </p:sp>
      <p:sp>
        <p:nvSpPr>
          <p:cNvPr id="720898" name="Rectangle 2"/>
          <p:cNvSpPr>
            <a:spLocks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en-CA"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AE3836-5E3D-45DA-8BF4-2FD15AB154C8}" type="slidenum">
              <a:rPr lang="en-US" altLang="en-US"/>
              <a:pPr/>
              <a:t>4</a:t>
            </a:fld>
            <a:endParaRPr lang="en-US" altLang="en-US"/>
          </a:p>
        </p:txBody>
      </p:sp>
      <p:sp>
        <p:nvSpPr>
          <p:cNvPr id="750594" name="Rectangle 2050"/>
          <p:cNvSpPr>
            <a:spLocks noChangeArrowheads="1"/>
          </p:cNvSpPr>
          <p:nvPr>
            <p:ph type="sldImg"/>
          </p:nvPr>
        </p:nvSpPr>
        <p:spPr>
          <a:ln/>
        </p:spPr>
      </p:sp>
      <p:sp>
        <p:nvSpPr>
          <p:cNvPr id="750595" name="Rectangle 2051"/>
          <p:cNvSpPr>
            <a:spLocks noGrp="1" noChangeArrowheads="1"/>
          </p:cNvSpPr>
          <p:nvPr>
            <p:ph type="body" idx="1"/>
          </p:nvPr>
        </p:nvSpPr>
        <p:spPr/>
        <p:txBody>
          <a:bodyPr/>
          <a:lstStyle/>
          <a:p>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802840-ED11-4288-9CBC-A68647D6993F}" type="slidenum">
              <a:rPr lang="en-US" altLang="en-US"/>
              <a:pPr/>
              <a:t>5</a:t>
            </a:fld>
            <a:endParaRPr lang="en-US" altLang="en-US"/>
          </a:p>
        </p:txBody>
      </p:sp>
      <p:sp>
        <p:nvSpPr>
          <p:cNvPr id="723970" name="Rectangle 1026"/>
          <p:cNvSpPr>
            <a:spLocks noChangeArrowheads="1" noTextEdit="1"/>
          </p:cNvSpPr>
          <p:nvPr>
            <p:ph type="sldImg"/>
          </p:nvPr>
        </p:nvSpPr>
        <p:spPr>
          <a:ln/>
        </p:spPr>
      </p:sp>
      <p:sp>
        <p:nvSpPr>
          <p:cNvPr id="723971" name="Rectangle 1027"/>
          <p:cNvSpPr>
            <a:spLocks noGrp="1" noChangeArrowheads="1"/>
          </p:cNvSpPr>
          <p:nvPr>
            <p:ph type="body" idx="1"/>
          </p:nvPr>
        </p:nvSpPr>
        <p:spPr>
          <a:xfrm>
            <a:off x="381000" y="4418976"/>
            <a:ext cx="6096000" cy="4039537"/>
          </a:xfrm>
        </p:spPr>
        <p:txBody>
          <a:bodyPr/>
          <a:lstStyle/>
          <a:p>
            <a:endParaRPr lang="en-CA"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EADC2-22A3-497C-B7A5-94F453B8EB1D}" type="slidenum">
              <a:rPr lang="en-US" altLang="en-US"/>
              <a:pPr/>
              <a:t>6</a:t>
            </a:fld>
            <a:endParaRPr lang="en-US" altLang="en-US"/>
          </a:p>
        </p:txBody>
      </p:sp>
      <p:sp>
        <p:nvSpPr>
          <p:cNvPr id="726018" name="Rectangle 2"/>
          <p:cNvSpPr>
            <a:spLocks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CA"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6CC266-93CF-455D-B366-5D00FD295EB9}" type="slidenum">
              <a:rPr lang="en-US" altLang="en-US"/>
              <a:pPr/>
              <a:t>7</a:t>
            </a:fld>
            <a:endParaRPr lang="en-US" altLang="en-US"/>
          </a:p>
        </p:txBody>
      </p:sp>
      <p:sp>
        <p:nvSpPr>
          <p:cNvPr id="749570" name="Rectangle 2"/>
          <p:cNvSpPr>
            <a:spLocks noChangeArrowheads="1"/>
          </p:cNvSpPr>
          <p:nvPr>
            <p:ph type="sldImg"/>
          </p:nvPr>
        </p:nvSpPr>
        <p:spPr>
          <a:ln/>
        </p:spPr>
      </p:sp>
      <p:sp>
        <p:nvSpPr>
          <p:cNvPr id="749571" name="Rectangle 3"/>
          <p:cNvSpPr>
            <a:spLocks noGrp="1" noChangeArrowheads="1"/>
          </p:cNvSpPr>
          <p:nvPr>
            <p:ph type="body" idx="1"/>
          </p:nvPr>
        </p:nvSpPr>
        <p:spPr/>
        <p:txBody>
          <a:bodyPr/>
          <a:lstStyle/>
          <a:p>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8F1D6-615F-4F1C-801A-D2DDD3FC5FCD}" type="slidenum">
              <a:rPr lang="en-US" altLang="en-US"/>
              <a:pPr/>
              <a:t>8</a:t>
            </a:fld>
            <a:endParaRPr lang="en-US" altLang="en-US"/>
          </a:p>
        </p:txBody>
      </p:sp>
      <p:sp>
        <p:nvSpPr>
          <p:cNvPr id="729090" name="Rectangle 1026"/>
          <p:cNvSpPr>
            <a:spLocks noChangeArrowheads="1" noTextEdit="1"/>
          </p:cNvSpPr>
          <p:nvPr>
            <p:ph type="sldImg"/>
          </p:nvPr>
        </p:nvSpPr>
        <p:spPr>
          <a:ln/>
        </p:spPr>
      </p:sp>
      <p:sp>
        <p:nvSpPr>
          <p:cNvPr id="729091" name="Rectangle 1027"/>
          <p:cNvSpPr>
            <a:spLocks noGrp="1" noChangeArrowheads="1"/>
          </p:cNvSpPr>
          <p:nvPr>
            <p:ph type="body" idx="1"/>
          </p:nvPr>
        </p:nvSpPr>
        <p:spPr/>
        <p:txBody>
          <a:bodyPr/>
          <a:lstStyle/>
          <a:p>
            <a:endParaRPr lang="en-CA"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D4EEA-D9A3-48DE-9E65-8753D910A9CC}" type="slidenum">
              <a:rPr lang="en-US" altLang="en-US"/>
              <a:pPr/>
              <a:t>9</a:t>
            </a:fld>
            <a:endParaRPr lang="en-US" altLang="en-US"/>
          </a:p>
        </p:txBody>
      </p:sp>
      <p:sp>
        <p:nvSpPr>
          <p:cNvPr id="731138" name="Rectangle 1026"/>
          <p:cNvSpPr>
            <a:spLocks noChangeArrowheads="1" noTextEdit="1"/>
          </p:cNvSpPr>
          <p:nvPr>
            <p:ph type="sldImg"/>
          </p:nvPr>
        </p:nvSpPr>
        <p:spPr>
          <a:ln/>
        </p:spPr>
      </p:sp>
      <p:sp>
        <p:nvSpPr>
          <p:cNvPr id="731139" name="Rectangle 1027"/>
          <p:cNvSpPr>
            <a:spLocks noGrp="1" noChangeArrowheads="1"/>
          </p:cNvSpPr>
          <p:nvPr>
            <p:ph type="body" idx="1"/>
          </p:nvPr>
        </p:nvSpPr>
        <p:spPr/>
        <p:txBody>
          <a:bodyPr/>
          <a:lstStyle/>
          <a:p>
            <a:endParaRPr lang="en-CA"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89DE8-A5F5-4E4A-A66A-BF30D8137B5E}"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167240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9DE8-A5F5-4E4A-A66A-BF30D8137B5E}"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288616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9DE8-A5F5-4E4A-A66A-BF30D8137B5E}"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84269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889DE8-A5F5-4E4A-A66A-BF30D8137B5E}"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241015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89DE8-A5F5-4E4A-A66A-BF30D8137B5E}"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175560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889DE8-A5F5-4E4A-A66A-BF30D8137B5E}"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1587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889DE8-A5F5-4E4A-A66A-BF30D8137B5E}" type="datetimeFigureOut">
              <a:rPr lang="en-US" smtClean="0"/>
              <a:t>3/13/2014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128795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889DE8-A5F5-4E4A-A66A-BF30D8137B5E}"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309100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89DE8-A5F5-4E4A-A66A-BF30D8137B5E}"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398403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89DE8-A5F5-4E4A-A66A-BF30D8137B5E}"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85564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89DE8-A5F5-4E4A-A66A-BF30D8137B5E}" type="datetimeFigureOut">
              <a:rPr lang="en-US" smtClean="0"/>
              <a:t>3/13/2014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F0642-0FAF-4106-BC87-9B3CD0184B87}" type="slidenum">
              <a:rPr lang="en-US" smtClean="0"/>
              <a:t>‹#›</a:t>
            </a:fld>
            <a:endParaRPr lang="en-US"/>
          </a:p>
        </p:txBody>
      </p:sp>
    </p:spTree>
    <p:extLst>
      <p:ext uri="{BB962C8B-B14F-4D97-AF65-F5344CB8AC3E}">
        <p14:creationId xmlns:p14="http://schemas.microsoft.com/office/powerpoint/2010/main" val="220360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89DE8-A5F5-4E4A-A66A-BF30D8137B5E}"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F0642-0FAF-4106-BC87-9B3CD0184B87}" type="slidenum">
              <a:rPr lang="en-US" smtClean="0"/>
              <a:t>‹#›</a:t>
            </a:fld>
            <a:endParaRPr lang="en-US"/>
          </a:p>
        </p:txBody>
      </p:sp>
    </p:spTree>
    <p:extLst>
      <p:ext uri="{BB962C8B-B14F-4D97-AF65-F5344CB8AC3E}">
        <p14:creationId xmlns:p14="http://schemas.microsoft.com/office/powerpoint/2010/main" val="2918534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8" name="Rectangle 2"/>
          <p:cNvSpPr>
            <a:spLocks noGrp="1" noChangeArrowheads="1"/>
          </p:cNvSpPr>
          <p:nvPr>
            <p:ph type="title"/>
          </p:nvPr>
        </p:nvSpPr>
        <p:spPr/>
        <p:txBody>
          <a:bodyPr/>
          <a:lstStyle/>
          <a:p>
            <a:r>
              <a:rPr lang="en-US" altLang="en-US"/>
              <a:t>Class Exercise # 1</a:t>
            </a:r>
            <a:endParaRPr lang="en-CA" altLang="en-US"/>
          </a:p>
        </p:txBody>
      </p:sp>
      <p:sp>
        <p:nvSpPr>
          <p:cNvPr id="715779" name="Rectangle 3"/>
          <p:cNvSpPr>
            <a:spLocks noGrp="1" noChangeArrowheads="1"/>
          </p:cNvSpPr>
          <p:nvPr>
            <p:ph type="body" idx="1"/>
          </p:nvPr>
        </p:nvSpPr>
        <p:spPr>
          <a:xfrm>
            <a:off x="685800" y="1524000"/>
            <a:ext cx="8077200" cy="3962400"/>
          </a:xfrm>
        </p:spPr>
        <p:txBody>
          <a:bodyPr>
            <a:normAutofit lnSpcReduction="10000"/>
          </a:bodyPr>
          <a:lstStyle/>
          <a:p>
            <a:pPr marL="0" indent="0">
              <a:lnSpc>
                <a:spcPct val="90000"/>
              </a:lnSpc>
              <a:buFont typeface="Wingdings" pitchFamily="2" charset="2"/>
              <a:buNone/>
            </a:pPr>
            <a:r>
              <a:rPr lang="en-US" altLang="en-US" sz="2600" b="1"/>
              <a:t>Dr. Smith, a sports psychologist, is studying the effects of mental imagery on sports performance, specifically swimming. All research participants follow their normal training routine, except that Group 1 swims 10 extra lengths per day, Group 2 vividly imagines swimming 10 extra lengths per day, and Group 3 reads a book about the physical benefits of swimming, for the amount of time per day that it takes to swim 10 lengths. Non-experienced and Experienced are randomly assigned to the 3 groups; each person participates in only 1 group. The dependent variable is the amount of time it takes to swim 10 lengths of the pool in seconds</a:t>
            </a:r>
            <a:endParaRPr lang="en-CA" altLang="en-US" sz="2600" b="1"/>
          </a:p>
        </p:txBody>
      </p:sp>
    </p:spTree>
    <p:extLst>
      <p:ext uri="{BB962C8B-B14F-4D97-AF65-F5344CB8AC3E}">
        <p14:creationId xmlns:p14="http://schemas.microsoft.com/office/powerpoint/2010/main" val="1991334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r>
              <a:rPr lang="en-US" altLang="en-US"/>
              <a:t>Class Exercise # 4</a:t>
            </a:r>
            <a:endParaRPr lang="en-CA" altLang="en-US"/>
          </a:p>
        </p:txBody>
      </p:sp>
      <p:sp>
        <p:nvSpPr>
          <p:cNvPr id="737283" name="Rectangle 3"/>
          <p:cNvSpPr>
            <a:spLocks noGrp="1" noChangeArrowheads="1"/>
          </p:cNvSpPr>
          <p:nvPr>
            <p:ph type="body" idx="1"/>
          </p:nvPr>
        </p:nvSpPr>
        <p:spPr>
          <a:xfrm>
            <a:off x="609600" y="1524000"/>
            <a:ext cx="8305800" cy="4114800"/>
          </a:xfrm>
        </p:spPr>
        <p:txBody>
          <a:bodyPr>
            <a:normAutofit fontScale="92500"/>
          </a:bodyPr>
          <a:lstStyle/>
          <a:p>
            <a:pPr marL="0" indent="0">
              <a:lnSpc>
                <a:spcPct val="90000"/>
              </a:lnSpc>
              <a:buFont typeface="Wingdings" pitchFamily="2" charset="2"/>
              <a:buNone/>
            </a:pPr>
            <a:r>
              <a:rPr lang="en-US" altLang="en-US" sz="2400" dirty="0">
                <a:cs typeface="Times New Roman" pitchFamily="48" charset="0"/>
              </a:rPr>
              <a:t>An experiment was done on vocabulary learning in which there were two independent variables. Each of ninety-six introductory psychology students was asked to learn twenty unfamiliar English vocabulary words. Participants studied the vocabulary words either along with a familiar synonym (</a:t>
            </a:r>
            <a:r>
              <a:rPr lang="en-US" altLang="en-US" sz="2400" b="1" dirty="0">
                <a:cs typeface="Times New Roman" pitchFamily="48" charset="0"/>
              </a:rPr>
              <a:t>Synonym condition</a:t>
            </a:r>
            <a:r>
              <a:rPr lang="en-US" altLang="en-US" sz="2400" dirty="0">
                <a:cs typeface="Times New Roman" pitchFamily="48" charset="0"/>
              </a:rPr>
              <a:t>), along with a dictionary definition (</a:t>
            </a:r>
            <a:r>
              <a:rPr lang="en-US" altLang="en-US" sz="2400" b="1" dirty="0">
                <a:cs typeface="Times New Roman" pitchFamily="48" charset="0"/>
              </a:rPr>
              <a:t>Definition condition</a:t>
            </a:r>
            <a:r>
              <a:rPr lang="en-US" altLang="en-US" sz="2400" dirty="0">
                <a:cs typeface="Times New Roman" pitchFamily="48" charset="0"/>
              </a:rPr>
              <a:t>), along with a literary passage in which the word was used correctly (</a:t>
            </a:r>
            <a:r>
              <a:rPr lang="en-US" altLang="en-US" sz="2400" b="1" dirty="0">
                <a:cs typeface="Times New Roman" pitchFamily="48" charset="0"/>
              </a:rPr>
              <a:t>Passage condition</a:t>
            </a:r>
            <a:r>
              <a:rPr lang="en-US" altLang="en-US" sz="2400" dirty="0">
                <a:cs typeface="Times New Roman" pitchFamily="48" charset="0"/>
              </a:rPr>
              <a:t>), or without any accompanying information (</a:t>
            </a:r>
            <a:r>
              <a:rPr lang="en-US" altLang="en-US" sz="2400" b="1" dirty="0">
                <a:cs typeface="Times New Roman" pitchFamily="48" charset="0"/>
              </a:rPr>
              <a:t>Control condition</a:t>
            </a:r>
            <a:r>
              <a:rPr lang="en-US" altLang="en-US" sz="2400" dirty="0">
                <a:cs typeface="Times New Roman" pitchFamily="48" charset="0"/>
              </a:rPr>
              <a:t>). In addition, half the participants were asked to write sentences using the new words during study (</a:t>
            </a:r>
            <a:r>
              <a:rPr lang="en-US" altLang="en-US" sz="2400" b="1" dirty="0">
                <a:cs typeface="Times New Roman" pitchFamily="48" charset="0"/>
              </a:rPr>
              <a:t>Active Processing</a:t>
            </a:r>
            <a:r>
              <a:rPr lang="en-US" altLang="en-US" sz="2400" dirty="0">
                <a:cs typeface="Times New Roman" pitchFamily="48" charset="0"/>
              </a:rPr>
              <a:t>) while the other half simply studied without writing (</a:t>
            </a:r>
            <a:r>
              <a:rPr lang="en-US" altLang="en-US" sz="2400" b="1" dirty="0">
                <a:cs typeface="Times New Roman" pitchFamily="48" charset="0"/>
              </a:rPr>
              <a:t>Passive Processing</a:t>
            </a:r>
            <a:r>
              <a:rPr lang="en-US" altLang="en-US" sz="2400" dirty="0">
                <a:cs typeface="Times New Roman" pitchFamily="48" charset="0"/>
              </a:rPr>
              <a:t>). Thus there were eight groups of twelve participants in this 4 × 2 design. Participants were randomly assigned to the eight groups</a:t>
            </a:r>
            <a:r>
              <a:rPr lang="en-CA" altLang="en-US" sz="2400" dirty="0"/>
              <a:t> </a:t>
            </a:r>
          </a:p>
        </p:txBody>
      </p:sp>
    </p:spTree>
    <p:extLst>
      <p:ext uri="{BB962C8B-B14F-4D97-AF65-F5344CB8AC3E}">
        <p14:creationId xmlns:p14="http://schemas.microsoft.com/office/powerpoint/2010/main" val="3991154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7" name="Rectangle 3"/>
          <p:cNvSpPr>
            <a:spLocks noGrp="1" noChangeArrowheads="1"/>
          </p:cNvSpPr>
          <p:nvPr>
            <p:ph type="title"/>
          </p:nvPr>
        </p:nvSpPr>
        <p:spPr>
          <a:noFill/>
          <a:ln/>
        </p:spPr>
        <p:txBody>
          <a:bodyPr lIns="92075" tIns="46038" rIns="92075" bIns="46038"/>
          <a:lstStyle/>
          <a:p>
            <a:r>
              <a:rPr lang="en-US" altLang="en-US"/>
              <a:t>Results for #4</a:t>
            </a:r>
            <a:endParaRPr lang="en-CA" altLang="en-US"/>
          </a:p>
        </p:txBody>
      </p:sp>
      <p:grpSp>
        <p:nvGrpSpPr>
          <p:cNvPr id="738308" name="Group 4"/>
          <p:cNvGrpSpPr>
            <a:grpSpLocks/>
          </p:cNvGrpSpPr>
          <p:nvPr/>
        </p:nvGrpSpPr>
        <p:grpSpPr bwMode="auto">
          <a:xfrm>
            <a:off x="6477000" y="3522663"/>
            <a:ext cx="1117600" cy="1077912"/>
            <a:chOff x="3136" y="4214"/>
            <a:chExt cx="521" cy="859"/>
          </a:xfrm>
        </p:grpSpPr>
        <p:sp>
          <p:nvSpPr>
            <p:cNvPr id="738309" name="Text Box 5"/>
            <p:cNvSpPr txBox="1">
              <a:spLocks noChangeArrowheads="1"/>
            </p:cNvSpPr>
            <p:nvPr/>
          </p:nvSpPr>
          <p:spPr bwMode="auto">
            <a:xfrm>
              <a:off x="3136" y="4214"/>
              <a:ext cx="521"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13.125</a:t>
              </a:r>
              <a:endParaRPr lang="en-US" altLang="en-US" sz="2400" b="1">
                <a:effectLst>
                  <a:outerShdw blurRad="38100" dist="38100" dir="2700000" algn="tl">
                    <a:srgbClr val="FFFFFF"/>
                  </a:outerShdw>
                </a:effectLst>
              </a:endParaRPr>
            </a:p>
          </p:txBody>
        </p:sp>
        <p:sp>
          <p:nvSpPr>
            <p:cNvPr id="738310" name="Text Box 6"/>
            <p:cNvSpPr txBox="1">
              <a:spLocks noChangeArrowheads="1"/>
            </p:cNvSpPr>
            <p:nvPr/>
          </p:nvSpPr>
          <p:spPr bwMode="auto">
            <a:xfrm>
              <a:off x="3278" y="4709"/>
              <a:ext cx="244"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13</a:t>
              </a:r>
              <a:endParaRPr lang="en-US" altLang="en-US" sz="2400" b="1">
                <a:effectLst>
                  <a:outerShdw blurRad="38100" dist="38100" dir="2700000" algn="tl">
                    <a:srgbClr val="FFFFFF"/>
                  </a:outerShdw>
                </a:effectLst>
              </a:endParaRPr>
            </a:p>
          </p:txBody>
        </p:sp>
      </p:grpSp>
      <p:sp>
        <p:nvSpPr>
          <p:cNvPr id="738311" name="Rectangle 7"/>
          <p:cNvSpPr>
            <a:spLocks noChangeArrowheads="1"/>
          </p:cNvSpPr>
          <p:nvPr/>
        </p:nvSpPr>
        <p:spPr bwMode="auto">
          <a:xfrm>
            <a:off x="2105025" y="3273425"/>
            <a:ext cx="4378325" cy="1373188"/>
          </a:xfrm>
          <a:prstGeom prst="rect">
            <a:avLst/>
          </a:prstGeom>
          <a:gradFill rotWithShape="0">
            <a:gsLst>
              <a:gs pos="0">
                <a:schemeClr val="bg1">
                  <a:gamma/>
                  <a:shade val="46275"/>
                  <a:invGamma/>
                </a:schemeClr>
              </a:gs>
              <a:gs pos="100000">
                <a:schemeClr val="bg1"/>
              </a:gs>
            </a:gsLst>
            <a:lin ang="5400000" scaled="1"/>
          </a:gra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2" name="Line 8"/>
          <p:cNvSpPr>
            <a:spLocks noChangeShapeType="1"/>
          </p:cNvSpPr>
          <p:nvPr/>
        </p:nvSpPr>
        <p:spPr bwMode="auto">
          <a:xfrm>
            <a:off x="2105025" y="3983038"/>
            <a:ext cx="4378325" cy="0"/>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3" name="Line 9"/>
          <p:cNvSpPr>
            <a:spLocks noChangeShapeType="1"/>
          </p:cNvSpPr>
          <p:nvPr/>
        </p:nvSpPr>
        <p:spPr bwMode="auto">
          <a:xfrm>
            <a:off x="32766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4" name="Line 10"/>
          <p:cNvSpPr>
            <a:spLocks noChangeShapeType="1"/>
          </p:cNvSpPr>
          <p:nvPr/>
        </p:nvSpPr>
        <p:spPr bwMode="auto">
          <a:xfrm>
            <a:off x="44196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5" name="Text Box 11"/>
          <p:cNvSpPr txBox="1">
            <a:spLocks noChangeArrowheads="1"/>
          </p:cNvSpPr>
          <p:nvPr/>
        </p:nvSpPr>
        <p:spPr bwMode="auto">
          <a:xfrm>
            <a:off x="2032000" y="2676525"/>
            <a:ext cx="116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Control</a:t>
            </a:r>
            <a:endParaRPr lang="en-US" altLang="en-US" sz="2800"/>
          </a:p>
        </p:txBody>
      </p:sp>
      <p:sp>
        <p:nvSpPr>
          <p:cNvPr id="738316" name="Text Box 12"/>
          <p:cNvSpPr txBox="1">
            <a:spLocks noChangeArrowheads="1"/>
          </p:cNvSpPr>
          <p:nvPr/>
        </p:nvSpPr>
        <p:spPr bwMode="auto">
          <a:xfrm>
            <a:off x="3276600" y="26670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Passage</a:t>
            </a:r>
            <a:endParaRPr lang="en-US" altLang="en-US" sz="2800"/>
          </a:p>
        </p:txBody>
      </p:sp>
      <p:sp>
        <p:nvSpPr>
          <p:cNvPr id="738317" name="Text Box 13"/>
          <p:cNvSpPr txBox="1">
            <a:spLocks noChangeArrowheads="1"/>
          </p:cNvSpPr>
          <p:nvPr/>
        </p:nvSpPr>
        <p:spPr bwMode="auto">
          <a:xfrm>
            <a:off x="4572000" y="2667000"/>
            <a:ext cx="98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Defin.</a:t>
            </a:r>
            <a:endParaRPr lang="en-US" altLang="en-US" sz="2400"/>
          </a:p>
        </p:txBody>
      </p:sp>
      <p:sp>
        <p:nvSpPr>
          <p:cNvPr id="738318" name="Text Box 14"/>
          <p:cNvSpPr txBox="1">
            <a:spLocks noChangeArrowheads="1"/>
          </p:cNvSpPr>
          <p:nvPr/>
        </p:nvSpPr>
        <p:spPr bwMode="auto">
          <a:xfrm>
            <a:off x="663575" y="3352800"/>
            <a:ext cx="101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Active</a:t>
            </a:r>
            <a:endParaRPr lang="en-US" altLang="en-US" sz="2800"/>
          </a:p>
        </p:txBody>
      </p:sp>
      <p:sp>
        <p:nvSpPr>
          <p:cNvPr id="738319" name="Text Box 15"/>
          <p:cNvSpPr txBox="1">
            <a:spLocks noChangeArrowheads="1"/>
          </p:cNvSpPr>
          <p:nvPr/>
        </p:nvSpPr>
        <p:spPr bwMode="auto">
          <a:xfrm>
            <a:off x="2362200" y="34290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9.5</a:t>
            </a:r>
          </a:p>
        </p:txBody>
      </p:sp>
      <p:sp>
        <p:nvSpPr>
          <p:cNvPr id="738320" name="Text Box 16"/>
          <p:cNvSpPr txBox="1">
            <a:spLocks noChangeArrowheads="1"/>
          </p:cNvSpPr>
          <p:nvPr/>
        </p:nvSpPr>
        <p:spPr bwMode="auto">
          <a:xfrm>
            <a:off x="3581400" y="34290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13</a:t>
            </a:r>
            <a:endParaRPr lang="en-US" altLang="en-US" sz="2400" b="1">
              <a:effectLst>
                <a:outerShdw blurRad="38100" dist="38100" dir="2700000" algn="tl">
                  <a:srgbClr val="FFFFFF"/>
                </a:outerShdw>
              </a:effectLst>
            </a:endParaRPr>
          </a:p>
        </p:txBody>
      </p:sp>
      <p:sp>
        <p:nvSpPr>
          <p:cNvPr id="738321" name="Text Box 17"/>
          <p:cNvSpPr txBox="1">
            <a:spLocks noChangeArrowheads="1"/>
          </p:cNvSpPr>
          <p:nvPr/>
        </p:nvSpPr>
        <p:spPr bwMode="auto">
          <a:xfrm>
            <a:off x="4648200" y="35052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16</a:t>
            </a:r>
            <a:endParaRPr lang="en-US" altLang="en-US" sz="2400" b="1">
              <a:effectLst>
                <a:outerShdw blurRad="38100" dist="38100" dir="2700000" algn="tl">
                  <a:srgbClr val="FFFFFF"/>
                </a:outerShdw>
              </a:effectLst>
            </a:endParaRPr>
          </a:p>
        </p:txBody>
      </p:sp>
      <p:sp>
        <p:nvSpPr>
          <p:cNvPr id="738322" name="Text Box 18"/>
          <p:cNvSpPr txBox="1">
            <a:spLocks noChangeArrowheads="1"/>
          </p:cNvSpPr>
          <p:nvPr/>
        </p:nvSpPr>
        <p:spPr bwMode="auto">
          <a:xfrm>
            <a:off x="46482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15</a:t>
            </a:r>
            <a:endParaRPr lang="en-US" altLang="en-US" sz="2400" b="1">
              <a:effectLst>
                <a:outerShdw blurRad="38100" dist="38100" dir="2700000" algn="tl">
                  <a:srgbClr val="FFFFFF"/>
                </a:outerShdw>
              </a:effectLst>
            </a:endParaRPr>
          </a:p>
        </p:txBody>
      </p:sp>
      <p:sp>
        <p:nvSpPr>
          <p:cNvPr id="738323" name="Text Box 19"/>
          <p:cNvSpPr txBox="1">
            <a:spLocks noChangeArrowheads="1"/>
          </p:cNvSpPr>
          <p:nvPr/>
        </p:nvSpPr>
        <p:spPr bwMode="auto">
          <a:xfrm>
            <a:off x="3505200" y="41148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13.5</a:t>
            </a:r>
            <a:endParaRPr lang="en-US" altLang="en-US" sz="2400" b="1">
              <a:effectLst>
                <a:outerShdw blurRad="38100" dist="38100" dir="2700000" algn="tl">
                  <a:srgbClr val="FFFFFF"/>
                </a:outerShdw>
              </a:effectLst>
            </a:endParaRPr>
          </a:p>
        </p:txBody>
      </p:sp>
      <p:sp>
        <p:nvSpPr>
          <p:cNvPr id="738324" name="Text Box 20"/>
          <p:cNvSpPr txBox="1">
            <a:spLocks noChangeArrowheads="1"/>
          </p:cNvSpPr>
          <p:nvPr/>
        </p:nvSpPr>
        <p:spPr bwMode="auto">
          <a:xfrm>
            <a:off x="23622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10</a:t>
            </a:r>
            <a:endParaRPr lang="en-US" altLang="en-US" sz="2400" b="1">
              <a:effectLst>
                <a:outerShdw blurRad="38100" dist="38100" dir="2700000" algn="tl">
                  <a:srgbClr val="FFFFFF"/>
                </a:outerShdw>
              </a:effectLst>
            </a:endParaRPr>
          </a:p>
        </p:txBody>
      </p:sp>
      <p:sp>
        <p:nvSpPr>
          <p:cNvPr id="738325" name="Text Box 21"/>
          <p:cNvSpPr txBox="1">
            <a:spLocks noChangeArrowheads="1"/>
          </p:cNvSpPr>
          <p:nvPr/>
        </p:nvSpPr>
        <p:spPr bwMode="auto">
          <a:xfrm>
            <a:off x="609600" y="4876800"/>
            <a:ext cx="108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A Mean</a:t>
            </a:r>
            <a:endParaRPr lang="en-US" altLang="en-US" sz="2400" b="1">
              <a:effectLst>
                <a:outerShdw blurRad="38100" dist="38100" dir="2700000" algn="tl">
                  <a:srgbClr val="FFFFFF"/>
                </a:outerShdw>
              </a:effectLst>
            </a:endParaRPr>
          </a:p>
        </p:txBody>
      </p:sp>
      <p:sp>
        <p:nvSpPr>
          <p:cNvPr id="738326" name="Text Box 22"/>
          <p:cNvSpPr txBox="1">
            <a:spLocks noChangeArrowheads="1"/>
          </p:cNvSpPr>
          <p:nvPr/>
        </p:nvSpPr>
        <p:spPr bwMode="auto">
          <a:xfrm>
            <a:off x="6691313" y="2909888"/>
            <a:ext cx="1089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B Mean</a:t>
            </a:r>
            <a:endParaRPr lang="en-US" altLang="en-US" sz="2000" b="1">
              <a:effectLst>
                <a:outerShdw blurRad="38100" dist="38100" dir="2700000" algn="tl">
                  <a:srgbClr val="FFFFFF"/>
                </a:outerShdw>
              </a:effectLst>
            </a:endParaRPr>
          </a:p>
        </p:txBody>
      </p:sp>
      <p:sp>
        <p:nvSpPr>
          <p:cNvPr id="738327" name="Text Box 23"/>
          <p:cNvSpPr txBox="1">
            <a:spLocks noChangeArrowheads="1"/>
          </p:cNvSpPr>
          <p:nvPr/>
        </p:nvSpPr>
        <p:spPr bwMode="auto">
          <a:xfrm>
            <a:off x="546100" y="4038600"/>
            <a:ext cx="1252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Passive</a:t>
            </a:r>
            <a:endParaRPr lang="en-US" altLang="en-US" sz="2800"/>
          </a:p>
        </p:txBody>
      </p:sp>
      <p:sp>
        <p:nvSpPr>
          <p:cNvPr id="738328" name="Line 24"/>
          <p:cNvSpPr>
            <a:spLocks noChangeShapeType="1"/>
          </p:cNvSpPr>
          <p:nvPr/>
        </p:nvSpPr>
        <p:spPr bwMode="auto">
          <a:xfrm>
            <a:off x="54864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9" name="Text Box 25"/>
          <p:cNvSpPr txBox="1">
            <a:spLocks noChangeArrowheads="1"/>
          </p:cNvSpPr>
          <p:nvPr/>
        </p:nvSpPr>
        <p:spPr bwMode="auto">
          <a:xfrm>
            <a:off x="5638800" y="35052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14</a:t>
            </a:r>
            <a:endParaRPr lang="en-US" altLang="en-US" sz="2400" b="1">
              <a:effectLst>
                <a:outerShdw blurRad="38100" dist="38100" dir="2700000" algn="tl">
                  <a:srgbClr val="FFFFFF"/>
                </a:outerShdw>
              </a:effectLst>
            </a:endParaRPr>
          </a:p>
        </p:txBody>
      </p:sp>
      <p:sp>
        <p:nvSpPr>
          <p:cNvPr id="738330" name="Text Box 26"/>
          <p:cNvSpPr txBox="1">
            <a:spLocks noChangeArrowheads="1"/>
          </p:cNvSpPr>
          <p:nvPr/>
        </p:nvSpPr>
        <p:spPr bwMode="auto">
          <a:xfrm>
            <a:off x="5562600" y="4114800"/>
            <a:ext cx="628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13.5</a:t>
            </a:r>
            <a:endParaRPr lang="en-US" altLang="en-US" sz="2400" b="1">
              <a:effectLst>
                <a:outerShdw blurRad="38100" dist="38100" dir="2700000" algn="tl">
                  <a:srgbClr val="FFFFFF"/>
                </a:outerShdw>
              </a:effectLst>
            </a:endParaRPr>
          </a:p>
        </p:txBody>
      </p:sp>
      <p:sp>
        <p:nvSpPr>
          <p:cNvPr id="738331" name="Text Box 27"/>
          <p:cNvSpPr txBox="1">
            <a:spLocks noChangeArrowheads="1"/>
          </p:cNvSpPr>
          <p:nvPr/>
        </p:nvSpPr>
        <p:spPr bwMode="auto">
          <a:xfrm>
            <a:off x="5562600" y="2667000"/>
            <a:ext cx="1133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Synon.</a:t>
            </a:r>
            <a:endParaRPr lang="en-US" altLang="en-US" sz="2400"/>
          </a:p>
        </p:txBody>
      </p:sp>
      <p:grpSp>
        <p:nvGrpSpPr>
          <p:cNvPr id="738332" name="Group 28"/>
          <p:cNvGrpSpPr>
            <a:grpSpLocks/>
          </p:cNvGrpSpPr>
          <p:nvPr/>
        </p:nvGrpSpPr>
        <p:grpSpPr bwMode="auto">
          <a:xfrm>
            <a:off x="2312988" y="4800600"/>
            <a:ext cx="4140200" cy="457200"/>
            <a:chOff x="1457" y="3024"/>
            <a:chExt cx="2608" cy="288"/>
          </a:xfrm>
        </p:grpSpPr>
        <p:sp>
          <p:nvSpPr>
            <p:cNvPr id="738333" name="Text Box 29"/>
            <p:cNvSpPr txBox="1">
              <a:spLocks noChangeArrowheads="1"/>
            </p:cNvSpPr>
            <p:nvPr/>
          </p:nvSpPr>
          <p:spPr bwMode="auto">
            <a:xfrm>
              <a:off x="1457" y="3024"/>
              <a:ext cx="4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9.75</a:t>
              </a:r>
              <a:endParaRPr lang="en-US" altLang="en-US" sz="2400" b="1">
                <a:effectLst>
                  <a:outerShdw blurRad="38100" dist="38100" dir="2700000" algn="tl">
                    <a:srgbClr val="FFFFFF"/>
                  </a:outerShdw>
                </a:effectLst>
              </a:endParaRPr>
            </a:p>
          </p:txBody>
        </p:sp>
        <p:sp>
          <p:nvSpPr>
            <p:cNvPr id="738334" name="Text Box 30"/>
            <p:cNvSpPr txBox="1">
              <a:spLocks noChangeArrowheads="1"/>
            </p:cNvSpPr>
            <p:nvPr/>
          </p:nvSpPr>
          <p:spPr bwMode="auto">
            <a:xfrm>
              <a:off x="2172" y="3024"/>
              <a:ext cx="5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13.25</a:t>
              </a:r>
            </a:p>
          </p:txBody>
        </p:sp>
        <p:sp>
          <p:nvSpPr>
            <p:cNvPr id="738335" name="Text Box 31"/>
            <p:cNvSpPr txBox="1">
              <a:spLocks noChangeArrowheads="1"/>
            </p:cNvSpPr>
            <p:nvPr/>
          </p:nvSpPr>
          <p:spPr bwMode="auto">
            <a:xfrm>
              <a:off x="2897" y="3024"/>
              <a:ext cx="4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15.5</a:t>
              </a:r>
            </a:p>
          </p:txBody>
        </p:sp>
        <p:sp>
          <p:nvSpPr>
            <p:cNvPr id="738336" name="Text Box 32"/>
            <p:cNvSpPr txBox="1">
              <a:spLocks noChangeArrowheads="1"/>
            </p:cNvSpPr>
            <p:nvPr/>
          </p:nvSpPr>
          <p:spPr bwMode="auto">
            <a:xfrm>
              <a:off x="3468" y="3024"/>
              <a:ext cx="5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13.75</a:t>
              </a:r>
            </a:p>
          </p:txBody>
        </p:sp>
      </p:grpSp>
    </p:spTree>
    <p:extLst>
      <p:ext uri="{BB962C8B-B14F-4D97-AF65-F5344CB8AC3E}">
        <p14:creationId xmlns:p14="http://schemas.microsoft.com/office/powerpoint/2010/main" val="256875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738332"/>
                                        </p:tgtEl>
                                        <p:attrNameLst>
                                          <p:attrName>style.visibility</p:attrName>
                                        </p:attrNameLst>
                                      </p:cBhvr>
                                      <p:to>
                                        <p:strVal val="visible"/>
                                      </p:to>
                                    </p:set>
                                    <p:anim calcmode="lin" valueType="num">
                                      <p:cBhvr>
                                        <p:cTn id="7" dur="500" fill="hold"/>
                                        <p:tgtEl>
                                          <p:spTgt spid="738332"/>
                                        </p:tgtEl>
                                        <p:attrNameLst>
                                          <p:attrName>ppt_w</p:attrName>
                                        </p:attrNameLst>
                                      </p:cBhvr>
                                      <p:tavLst>
                                        <p:tav tm="0">
                                          <p:val>
                                            <p:fltVal val="0"/>
                                          </p:val>
                                        </p:tav>
                                        <p:tav tm="100000">
                                          <p:val>
                                            <p:strVal val="#ppt_w"/>
                                          </p:val>
                                        </p:tav>
                                      </p:tavLst>
                                    </p:anim>
                                    <p:anim calcmode="lin" valueType="num">
                                      <p:cBhvr>
                                        <p:cTn id="8" dur="500" fill="hold"/>
                                        <p:tgtEl>
                                          <p:spTgt spid="73833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1" fill="hold">
                                          <p:stCondLst>
                                            <p:cond delay="0"/>
                                          </p:stCondLst>
                                        </p:cTn>
                                        <p:tgtEl>
                                          <p:spTgt spid="738308"/>
                                        </p:tgtEl>
                                        <p:attrNameLst>
                                          <p:attrName>style.visibility</p:attrName>
                                        </p:attrNameLst>
                                      </p:cBhvr>
                                      <p:to>
                                        <p:strVal val="visible"/>
                                      </p:to>
                                    </p:set>
                                    <p:anim calcmode="lin" valueType="num">
                                      <p:cBhvr>
                                        <p:cTn id="13" dur="500" fill="hold"/>
                                        <p:tgtEl>
                                          <p:spTgt spid="738308"/>
                                        </p:tgtEl>
                                        <p:attrNameLst>
                                          <p:attrName>ppt_x</p:attrName>
                                        </p:attrNameLst>
                                      </p:cBhvr>
                                      <p:tavLst>
                                        <p:tav tm="0">
                                          <p:val>
                                            <p:strVal val="#ppt_x"/>
                                          </p:val>
                                        </p:tav>
                                        <p:tav tm="100000">
                                          <p:val>
                                            <p:strVal val="#ppt_x"/>
                                          </p:val>
                                        </p:tav>
                                      </p:tavLst>
                                    </p:anim>
                                    <p:anim calcmode="lin" valueType="num">
                                      <p:cBhvr>
                                        <p:cTn id="14" dur="500" fill="hold"/>
                                        <p:tgtEl>
                                          <p:spTgt spid="738308"/>
                                        </p:tgtEl>
                                        <p:attrNameLst>
                                          <p:attrName>ppt_y</p:attrName>
                                        </p:attrNameLst>
                                      </p:cBhvr>
                                      <p:tavLst>
                                        <p:tav tm="0">
                                          <p:val>
                                            <p:strVal val="#ppt_y-#ppt_h/2"/>
                                          </p:val>
                                        </p:tav>
                                        <p:tav tm="100000">
                                          <p:val>
                                            <p:strVal val="#ppt_y"/>
                                          </p:val>
                                        </p:tav>
                                      </p:tavLst>
                                    </p:anim>
                                    <p:anim calcmode="lin" valueType="num">
                                      <p:cBhvr>
                                        <p:cTn id="15" dur="500" fill="hold"/>
                                        <p:tgtEl>
                                          <p:spTgt spid="738308"/>
                                        </p:tgtEl>
                                        <p:attrNameLst>
                                          <p:attrName>ppt_w</p:attrName>
                                        </p:attrNameLst>
                                      </p:cBhvr>
                                      <p:tavLst>
                                        <p:tav tm="0">
                                          <p:val>
                                            <p:strVal val="#ppt_w"/>
                                          </p:val>
                                        </p:tav>
                                        <p:tav tm="100000">
                                          <p:val>
                                            <p:strVal val="#ppt_w"/>
                                          </p:val>
                                        </p:tav>
                                      </p:tavLst>
                                    </p:anim>
                                    <p:anim calcmode="lin" valueType="num">
                                      <p:cBhvr>
                                        <p:cTn id="16" dur="500" fill="hold"/>
                                        <p:tgtEl>
                                          <p:spTgt spid="738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5" name="Rectangle 3"/>
          <p:cNvSpPr>
            <a:spLocks noGrp="1" noChangeArrowheads="1"/>
          </p:cNvSpPr>
          <p:nvPr>
            <p:ph type="title"/>
          </p:nvPr>
        </p:nvSpPr>
        <p:spPr>
          <a:noFill/>
          <a:ln/>
        </p:spPr>
        <p:txBody>
          <a:bodyPr lIns="92075" tIns="46038" rIns="92075" bIns="46038"/>
          <a:lstStyle/>
          <a:p>
            <a:r>
              <a:rPr lang="en-US" altLang="en-US"/>
              <a:t>Results for #4</a:t>
            </a:r>
            <a:endParaRPr lang="en-CA" altLang="en-US"/>
          </a:p>
        </p:txBody>
      </p:sp>
      <p:graphicFrame>
        <p:nvGraphicFramePr>
          <p:cNvPr id="740356" name="Object 4"/>
          <p:cNvGraphicFramePr>
            <a:graphicFrameLocks noChangeAspect="1"/>
          </p:cNvGraphicFramePr>
          <p:nvPr/>
        </p:nvGraphicFramePr>
        <p:xfrm>
          <a:off x="1066800" y="2362200"/>
          <a:ext cx="6400800" cy="4279900"/>
        </p:xfrm>
        <a:graphic>
          <a:graphicData uri="http://schemas.openxmlformats.org/presentationml/2006/ole">
            <mc:AlternateContent xmlns:mc="http://schemas.openxmlformats.org/markup-compatibility/2006">
              <mc:Choice xmlns:v="urn:schemas-microsoft-com:vml" Requires="v">
                <p:oleObj spid="_x0000_s4100" name="Chart" r:id="rId4" imgW="6096135" imgH="4076807" progId="MSGraph.Chart.8">
                  <p:embed followColorScheme="full"/>
                </p:oleObj>
              </mc:Choice>
              <mc:Fallback>
                <p:oleObj name="Chart" r:id="rId4" imgW="6096135" imgH="4076807" progId="MSGraph.Chart.8">
                  <p:embed followColorScheme="full"/>
                  <p:pic>
                    <p:nvPicPr>
                      <p:cNvPr id="0" name=""/>
                      <p:cNvPicPr>
                        <a:picLocks noChangeAspect="1" noChangeArrowheads="1"/>
                      </p:cNvPicPr>
                      <p:nvPr/>
                    </p:nvPicPr>
                    <p:blipFill>
                      <a:blip r:embed="rId5"/>
                      <a:srcRect/>
                      <a:stretch>
                        <a:fillRect/>
                      </a:stretch>
                    </p:blipFill>
                    <p:spPr bwMode="auto">
                      <a:xfrm>
                        <a:off x="1066800" y="2362200"/>
                        <a:ext cx="64008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83426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40356">
                                            <p:oleChartEl type="gridLegend"/>
                                          </p:spTgt>
                                        </p:tgtEl>
                                        <p:attrNameLst>
                                          <p:attrName>style.visibility</p:attrName>
                                        </p:attrNameLst>
                                      </p:cBhvr>
                                      <p:to>
                                        <p:strVal val="visible"/>
                                      </p:to>
                                    </p:set>
                                    <p:animEffect transition="in" filter="barn(inHorizontal)">
                                      <p:cBhvr>
                                        <p:cTn id="7" dur="500"/>
                                        <p:tgtEl>
                                          <p:spTgt spid="740356">
                                            <p:oleChartEl type="gridLegend"/>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40356">
                                            <p:oleChartEl type="series" lvl="1"/>
                                          </p:spTgt>
                                        </p:tgtEl>
                                        <p:attrNameLst>
                                          <p:attrName>style.visibility</p:attrName>
                                        </p:attrNameLst>
                                      </p:cBhvr>
                                      <p:to>
                                        <p:strVal val="visible"/>
                                      </p:to>
                                    </p:set>
                                    <p:animEffect transition="in" filter="barn(inHorizontal)">
                                      <p:cBhvr>
                                        <p:cTn id="12" dur="500"/>
                                        <p:tgtEl>
                                          <p:spTgt spid="740356">
                                            <p:oleChartEl type="series" lvl="1"/>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40356">
                                            <p:oleChartEl type="series" lvl="2"/>
                                          </p:spTgt>
                                        </p:tgtEl>
                                        <p:attrNameLst>
                                          <p:attrName>style.visibility</p:attrName>
                                        </p:attrNameLst>
                                      </p:cBhvr>
                                      <p:to>
                                        <p:strVal val="visible"/>
                                      </p:to>
                                    </p:set>
                                    <p:animEffect transition="in" filter="barn(inHorizontal)">
                                      <p:cBhvr>
                                        <p:cTn id="17" dur="500"/>
                                        <p:tgtEl>
                                          <p:spTgt spid="740356">
                                            <p:oleChartEl type="series" lvl="2"/>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40356" grpId="0" bld="series"/>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2" name="Rectangle 2"/>
          <p:cNvSpPr>
            <a:spLocks noGrp="1" noChangeArrowheads="1"/>
          </p:cNvSpPr>
          <p:nvPr>
            <p:ph type="title"/>
          </p:nvPr>
        </p:nvSpPr>
        <p:spPr/>
        <p:txBody>
          <a:bodyPr/>
          <a:lstStyle/>
          <a:p>
            <a:r>
              <a:rPr lang="en-US" altLang="en-US"/>
              <a:t>Results for #1</a:t>
            </a:r>
            <a:endParaRPr lang="en-CA" altLang="en-US"/>
          </a:p>
        </p:txBody>
      </p:sp>
      <p:grpSp>
        <p:nvGrpSpPr>
          <p:cNvPr id="716805" name="Group 5"/>
          <p:cNvGrpSpPr>
            <a:grpSpLocks/>
          </p:cNvGrpSpPr>
          <p:nvPr/>
        </p:nvGrpSpPr>
        <p:grpSpPr bwMode="auto">
          <a:xfrm>
            <a:off x="6683375" y="3522663"/>
            <a:ext cx="709613" cy="1077912"/>
            <a:chOff x="3230" y="4214"/>
            <a:chExt cx="333" cy="859"/>
          </a:xfrm>
        </p:grpSpPr>
        <p:sp>
          <p:nvSpPr>
            <p:cNvPr id="716806" name="Text Box 6"/>
            <p:cNvSpPr txBox="1">
              <a:spLocks noChangeArrowheads="1"/>
            </p:cNvSpPr>
            <p:nvPr/>
          </p:nvSpPr>
          <p:spPr bwMode="auto">
            <a:xfrm>
              <a:off x="3230" y="4214"/>
              <a:ext cx="327"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300</a:t>
              </a:r>
              <a:endParaRPr lang="en-US" altLang="en-US" sz="2400" b="1">
                <a:effectLst>
                  <a:outerShdw blurRad="38100" dist="38100" dir="2700000" algn="tl">
                    <a:srgbClr val="FFFFFF"/>
                  </a:outerShdw>
                </a:effectLst>
              </a:endParaRPr>
            </a:p>
          </p:txBody>
        </p:sp>
        <p:sp>
          <p:nvSpPr>
            <p:cNvPr id="716807" name="Text Box 7"/>
            <p:cNvSpPr txBox="1">
              <a:spLocks noChangeArrowheads="1"/>
            </p:cNvSpPr>
            <p:nvPr/>
          </p:nvSpPr>
          <p:spPr bwMode="auto">
            <a:xfrm>
              <a:off x="3237" y="4709"/>
              <a:ext cx="326"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275</a:t>
              </a:r>
              <a:endParaRPr lang="en-US" altLang="en-US" sz="2400" b="1">
                <a:effectLst>
                  <a:outerShdw blurRad="38100" dist="38100" dir="2700000" algn="tl">
                    <a:srgbClr val="FFFFFF"/>
                  </a:outerShdw>
                </a:effectLst>
              </a:endParaRPr>
            </a:p>
          </p:txBody>
        </p:sp>
      </p:grpSp>
      <p:grpSp>
        <p:nvGrpSpPr>
          <p:cNvPr id="716808" name="Group 8"/>
          <p:cNvGrpSpPr>
            <a:grpSpLocks/>
          </p:cNvGrpSpPr>
          <p:nvPr/>
        </p:nvGrpSpPr>
        <p:grpSpPr bwMode="auto">
          <a:xfrm>
            <a:off x="2270125" y="4848225"/>
            <a:ext cx="3905250" cy="466725"/>
            <a:chOff x="1162" y="5271"/>
            <a:chExt cx="1830" cy="372"/>
          </a:xfrm>
        </p:grpSpPr>
        <p:sp>
          <p:nvSpPr>
            <p:cNvPr id="716809" name="Text Box 9"/>
            <p:cNvSpPr txBox="1">
              <a:spLocks noChangeArrowheads="1"/>
            </p:cNvSpPr>
            <p:nvPr/>
          </p:nvSpPr>
          <p:spPr bwMode="auto">
            <a:xfrm>
              <a:off x="1162" y="5271"/>
              <a:ext cx="444"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262.5</a:t>
              </a:r>
              <a:endParaRPr lang="en-US" altLang="en-US" sz="2400" b="1">
                <a:effectLst>
                  <a:outerShdw blurRad="38100" dist="38100" dir="2700000" algn="tl">
                    <a:srgbClr val="FFFFFF"/>
                  </a:outerShdw>
                </a:effectLst>
              </a:endParaRPr>
            </a:p>
          </p:txBody>
        </p:sp>
        <p:sp>
          <p:nvSpPr>
            <p:cNvPr id="716810" name="Text Box 10"/>
            <p:cNvSpPr txBox="1">
              <a:spLocks noChangeArrowheads="1"/>
            </p:cNvSpPr>
            <p:nvPr/>
          </p:nvSpPr>
          <p:spPr bwMode="auto">
            <a:xfrm>
              <a:off x="1895" y="5279"/>
              <a:ext cx="444"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287.5</a:t>
              </a:r>
            </a:p>
          </p:txBody>
        </p:sp>
        <p:sp>
          <p:nvSpPr>
            <p:cNvPr id="716811" name="Text Box 11"/>
            <p:cNvSpPr txBox="1">
              <a:spLocks noChangeArrowheads="1"/>
            </p:cNvSpPr>
            <p:nvPr/>
          </p:nvSpPr>
          <p:spPr bwMode="auto">
            <a:xfrm>
              <a:off x="2548" y="5274"/>
              <a:ext cx="444"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312.5</a:t>
              </a:r>
            </a:p>
          </p:txBody>
        </p:sp>
      </p:grpSp>
      <p:sp>
        <p:nvSpPr>
          <p:cNvPr id="716812" name="Rectangle 12"/>
          <p:cNvSpPr>
            <a:spLocks noChangeArrowheads="1"/>
          </p:cNvSpPr>
          <p:nvPr/>
        </p:nvSpPr>
        <p:spPr bwMode="auto">
          <a:xfrm>
            <a:off x="2105025" y="3273425"/>
            <a:ext cx="4378325" cy="1373188"/>
          </a:xfrm>
          <a:prstGeom prst="rect">
            <a:avLst/>
          </a:prstGeom>
          <a:gradFill rotWithShape="0">
            <a:gsLst>
              <a:gs pos="0">
                <a:schemeClr val="bg1">
                  <a:gamma/>
                  <a:shade val="46275"/>
                  <a:invGamma/>
                </a:schemeClr>
              </a:gs>
              <a:gs pos="100000">
                <a:schemeClr val="bg1"/>
              </a:gs>
            </a:gsLst>
            <a:lin ang="5400000" scaled="1"/>
          </a:gra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13" name="Line 13"/>
          <p:cNvSpPr>
            <a:spLocks noChangeShapeType="1"/>
          </p:cNvSpPr>
          <p:nvPr/>
        </p:nvSpPr>
        <p:spPr bwMode="auto">
          <a:xfrm>
            <a:off x="2105025" y="3983038"/>
            <a:ext cx="4378325" cy="0"/>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14" name="Line 14"/>
          <p:cNvSpPr>
            <a:spLocks noChangeShapeType="1"/>
          </p:cNvSpPr>
          <p:nvPr/>
        </p:nvSpPr>
        <p:spPr bwMode="auto">
          <a:xfrm>
            <a:off x="3590925" y="3273425"/>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15" name="Line 15"/>
          <p:cNvSpPr>
            <a:spLocks noChangeShapeType="1"/>
          </p:cNvSpPr>
          <p:nvPr/>
        </p:nvSpPr>
        <p:spPr bwMode="auto">
          <a:xfrm>
            <a:off x="5075238" y="3273425"/>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6816" name="Group 16"/>
          <p:cNvGrpSpPr>
            <a:grpSpLocks/>
          </p:cNvGrpSpPr>
          <p:nvPr/>
        </p:nvGrpSpPr>
        <p:grpSpPr bwMode="auto">
          <a:xfrm>
            <a:off x="2209800" y="2667000"/>
            <a:ext cx="3852863" cy="466725"/>
            <a:chOff x="1046" y="2121"/>
            <a:chExt cx="2367" cy="473"/>
          </a:xfrm>
        </p:grpSpPr>
        <p:sp>
          <p:nvSpPr>
            <p:cNvPr id="716817" name="Text Box 17"/>
            <p:cNvSpPr txBox="1">
              <a:spLocks noChangeArrowheads="1"/>
            </p:cNvSpPr>
            <p:nvPr/>
          </p:nvSpPr>
          <p:spPr bwMode="auto">
            <a:xfrm>
              <a:off x="1046" y="2131"/>
              <a:ext cx="572" cy="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Swim</a:t>
              </a:r>
              <a:endParaRPr lang="en-US" altLang="en-US" sz="2800"/>
            </a:p>
          </p:txBody>
        </p:sp>
        <p:sp>
          <p:nvSpPr>
            <p:cNvPr id="716818" name="Text Box 18"/>
            <p:cNvSpPr txBox="1">
              <a:spLocks noChangeArrowheads="1"/>
            </p:cNvSpPr>
            <p:nvPr/>
          </p:nvSpPr>
          <p:spPr bwMode="auto">
            <a:xfrm>
              <a:off x="1951" y="2121"/>
              <a:ext cx="780" cy="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Imagine</a:t>
              </a:r>
              <a:endParaRPr lang="en-US" altLang="en-US" sz="2800"/>
            </a:p>
          </p:txBody>
        </p:sp>
        <p:sp>
          <p:nvSpPr>
            <p:cNvPr id="716819" name="Text Box 19"/>
            <p:cNvSpPr txBox="1">
              <a:spLocks noChangeArrowheads="1"/>
            </p:cNvSpPr>
            <p:nvPr/>
          </p:nvSpPr>
          <p:spPr bwMode="auto">
            <a:xfrm>
              <a:off x="2851" y="2127"/>
              <a:ext cx="562"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Read</a:t>
              </a:r>
              <a:endParaRPr lang="en-US" altLang="en-US" sz="2400"/>
            </a:p>
          </p:txBody>
        </p:sp>
      </p:grpSp>
      <p:sp>
        <p:nvSpPr>
          <p:cNvPr id="716820" name="Text Box 20"/>
          <p:cNvSpPr txBox="1">
            <a:spLocks noChangeArrowheads="1"/>
          </p:cNvSpPr>
          <p:nvPr/>
        </p:nvSpPr>
        <p:spPr bwMode="auto">
          <a:xfrm>
            <a:off x="228600" y="3124200"/>
            <a:ext cx="1847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Non-</a:t>
            </a:r>
          </a:p>
          <a:p>
            <a:pPr algn="ctr"/>
            <a:r>
              <a:rPr lang="en-US" altLang="en-US" sz="2400">
                <a:solidFill>
                  <a:schemeClr val="accent2"/>
                </a:solidFill>
              </a:rPr>
              <a:t>experienced</a:t>
            </a:r>
            <a:endParaRPr lang="en-US" altLang="en-US" sz="2800"/>
          </a:p>
        </p:txBody>
      </p:sp>
      <p:grpSp>
        <p:nvGrpSpPr>
          <p:cNvPr id="716821" name="Group 21"/>
          <p:cNvGrpSpPr>
            <a:grpSpLocks/>
          </p:cNvGrpSpPr>
          <p:nvPr/>
        </p:nvGrpSpPr>
        <p:grpSpPr bwMode="auto">
          <a:xfrm>
            <a:off x="2457450" y="3416300"/>
            <a:ext cx="3525838" cy="366713"/>
            <a:chOff x="1824" y="3406"/>
            <a:chExt cx="1924" cy="265"/>
          </a:xfrm>
        </p:grpSpPr>
        <p:sp>
          <p:nvSpPr>
            <p:cNvPr id="716822" name="Text Box 22"/>
            <p:cNvSpPr txBox="1">
              <a:spLocks noChangeArrowheads="1"/>
            </p:cNvSpPr>
            <p:nvPr/>
          </p:nvSpPr>
          <p:spPr bwMode="auto">
            <a:xfrm>
              <a:off x="1824" y="3406"/>
              <a:ext cx="308"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275</a:t>
              </a:r>
            </a:p>
          </p:txBody>
        </p:sp>
        <p:sp>
          <p:nvSpPr>
            <p:cNvPr id="716823" name="Text Box 23"/>
            <p:cNvSpPr txBox="1">
              <a:spLocks noChangeArrowheads="1"/>
            </p:cNvSpPr>
            <p:nvPr/>
          </p:nvSpPr>
          <p:spPr bwMode="auto">
            <a:xfrm>
              <a:off x="2657" y="3406"/>
              <a:ext cx="308"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300</a:t>
              </a:r>
              <a:endParaRPr lang="en-US" altLang="en-US" sz="2400" b="1">
                <a:effectLst>
                  <a:outerShdw blurRad="38100" dist="38100" dir="2700000" algn="tl">
                    <a:srgbClr val="FFFFFF"/>
                  </a:outerShdw>
                </a:effectLst>
              </a:endParaRPr>
            </a:p>
          </p:txBody>
        </p:sp>
        <p:sp>
          <p:nvSpPr>
            <p:cNvPr id="716824" name="Text Box 24"/>
            <p:cNvSpPr txBox="1">
              <a:spLocks noChangeArrowheads="1"/>
            </p:cNvSpPr>
            <p:nvPr/>
          </p:nvSpPr>
          <p:spPr bwMode="auto">
            <a:xfrm>
              <a:off x="3440" y="3406"/>
              <a:ext cx="308"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325</a:t>
              </a:r>
              <a:endParaRPr lang="en-US" altLang="en-US" sz="2400" b="1">
                <a:effectLst>
                  <a:outerShdw blurRad="38100" dist="38100" dir="2700000" algn="tl">
                    <a:srgbClr val="FFFFFF"/>
                  </a:outerShdw>
                </a:effectLst>
              </a:endParaRPr>
            </a:p>
          </p:txBody>
        </p:sp>
      </p:grpSp>
      <p:grpSp>
        <p:nvGrpSpPr>
          <p:cNvPr id="716825" name="Group 25"/>
          <p:cNvGrpSpPr>
            <a:grpSpLocks/>
          </p:cNvGrpSpPr>
          <p:nvPr/>
        </p:nvGrpSpPr>
        <p:grpSpPr bwMode="auto">
          <a:xfrm>
            <a:off x="2544763" y="4125913"/>
            <a:ext cx="3492500" cy="366712"/>
            <a:chOff x="896" y="3399"/>
            <a:chExt cx="2134" cy="787"/>
          </a:xfrm>
        </p:grpSpPr>
        <p:sp>
          <p:nvSpPr>
            <p:cNvPr id="716826" name="Text Box 26"/>
            <p:cNvSpPr txBox="1">
              <a:spLocks noChangeArrowheads="1"/>
            </p:cNvSpPr>
            <p:nvPr/>
          </p:nvSpPr>
          <p:spPr bwMode="auto">
            <a:xfrm>
              <a:off x="2684" y="3399"/>
              <a:ext cx="346"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300</a:t>
              </a:r>
              <a:endParaRPr lang="en-US" altLang="en-US" sz="2400" b="1">
                <a:effectLst>
                  <a:outerShdw blurRad="38100" dist="38100" dir="2700000" algn="tl">
                    <a:srgbClr val="FFFFFF"/>
                  </a:outerShdw>
                </a:effectLst>
              </a:endParaRPr>
            </a:p>
          </p:txBody>
        </p:sp>
        <p:sp>
          <p:nvSpPr>
            <p:cNvPr id="716827" name="Text Box 27"/>
            <p:cNvSpPr txBox="1">
              <a:spLocks noChangeArrowheads="1"/>
            </p:cNvSpPr>
            <p:nvPr/>
          </p:nvSpPr>
          <p:spPr bwMode="auto">
            <a:xfrm>
              <a:off x="1837" y="3399"/>
              <a:ext cx="345"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275</a:t>
              </a:r>
              <a:endParaRPr lang="en-US" altLang="en-US" sz="2400" b="1">
                <a:effectLst>
                  <a:outerShdw blurRad="38100" dist="38100" dir="2700000" algn="tl">
                    <a:srgbClr val="FFFFFF"/>
                  </a:outerShdw>
                </a:effectLst>
              </a:endParaRPr>
            </a:p>
          </p:txBody>
        </p:sp>
        <p:sp>
          <p:nvSpPr>
            <p:cNvPr id="716828" name="Text Box 28"/>
            <p:cNvSpPr txBox="1">
              <a:spLocks noChangeArrowheads="1"/>
            </p:cNvSpPr>
            <p:nvPr/>
          </p:nvSpPr>
          <p:spPr bwMode="auto">
            <a:xfrm>
              <a:off x="896" y="3399"/>
              <a:ext cx="345" cy="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250</a:t>
              </a:r>
              <a:endParaRPr lang="en-US" altLang="en-US" sz="2400" b="1">
                <a:effectLst>
                  <a:outerShdw blurRad="38100" dist="38100" dir="2700000" algn="tl">
                    <a:srgbClr val="FFFFFF"/>
                  </a:outerShdw>
                </a:effectLst>
              </a:endParaRPr>
            </a:p>
          </p:txBody>
        </p:sp>
      </p:grpSp>
      <p:sp>
        <p:nvSpPr>
          <p:cNvPr id="716829" name="Text Box 29"/>
          <p:cNvSpPr txBox="1">
            <a:spLocks noChangeArrowheads="1"/>
          </p:cNvSpPr>
          <p:nvPr/>
        </p:nvSpPr>
        <p:spPr bwMode="auto">
          <a:xfrm>
            <a:off x="609600" y="4876800"/>
            <a:ext cx="108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A Mean</a:t>
            </a:r>
            <a:endParaRPr lang="en-US" altLang="en-US" sz="2400" b="1">
              <a:effectLst>
                <a:outerShdw blurRad="38100" dist="38100" dir="2700000" algn="tl">
                  <a:srgbClr val="FFFFFF"/>
                </a:outerShdw>
              </a:effectLst>
            </a:endParaRPr>
          </a:p>
        </p:txBody>
      </p:sp>
      <p:sp>
        <p:nvSpPr>
          <p:cNvPr id="716830" name="Text Box 30"/>
          <p:cNvSpPr txBox="1">
            <a:spLocks noChangeArrowheads="1"/>
          </p:cNvSpPr>
          <p:nvPr/>
        </p:nvSpPr>
        <p:spPr bwMode="auto">
          <a:xfrm>
            <a:off x="6691313" y="2909888"/>
            <a:ext cx="1089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B Mean</a:t>
            </a:r>
            <a:endParaRPr lang="en-US" altLang="en-US" sz="2000" b="1">
              <a:effectLst>
                <a:outerShdw blurRad="38100" dist="38100" dir="2700000" algn="tl">
                  <a:srgbClr val="FFFFFF"/>
                </a:outerShdw>
              </a:effectLst>
            </a:endParaRPr>
          </a:p>
        </p:txBody>
      </p:sp>
      <p:sp>
        <p:nvSpPr>
          <p:cNvPr id="716832" name="Text Box 32"/>
          <p:cNvSpPr txBox="1">
            <a:spLocks noChangeArrowheads="1"/>
          </p:cNvSpPr>
          <p:nvPr/>
        </p:nvSpPr>
        <p:spPr bwMode="auto">
          <a:xfrm>
            <a:off x="228600" y="4038600"/>
            <a:ext cx="1881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Experienced</a:t>
            </a:r>
            <a:endParaRPr lang="en-US" altLang="en-US" sz="2800"/>
          </a:p>
        </p:txBody>
      </p:sp>
    </p:spTree>
    <p:extLst>
      <p:ext uri="{BB962C8B-B14F-4D97-AF65-F5344CB8AC3E}">
        <p14:creationId xmlns:p14="http://schemas.microsoft.com/office/powerpoint/2010/main" val="801152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6808"/>
                                        </p:tgtEl>
                                        <p:attrNameLst>
                                          <p:attrName>style.visibility</p:attrName>
                                        </p:attrNameLst>
                                      </p:cBhvr>
                                      <p:to>
                                        <p:strVal val="visible"/>
                                      </p:to>
                                    </p:set>
                                    <p:anim calcmode="lin" valueType="num">
                                      <p:cBhvr additive="base">
                                        <p:cTn id="7" dur="500" fill="hold"/>
                                        <p:tgtEl>
                                          <p:spTgt spid="716808"/>
                                        </p:tgtEl>
                                        <p:attrNameLst>
                                          <p:attrName>ppt_x</p:attrName>
                                        </p:attrNameLst>
                                      </p:cBhvr>
                                      <p:tavLst>
                                        <p:tav tm="0">
                                          <p:val>
                                            <p:strVal val="0-#ppt_w/2"/>
                                          </p:val>
                                        </p:tav>
                                        <p:tav tm="100000">
                                          <p:val>
                                            <p:strVal val="#ppt_x"/>
                                          </p:val>
                                        </p:tav>
                                      </p:tavLst>
                                    </p:anim>
                                    <p:anim calcmode="lin" valueType="num">
                                      <p:cBhvr additive="base">
                                        <p:cTn id="8" dur="500" fill="hold"/>
                                        <p:tgtEl>
                                          <p:spTgt spid="7168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1" fill="hold">
                                          <p:stCondLst>
                                            <p:cond delay="0"/>
                                          </p:stCondLst>
                                        </p:cTn>
                                        <p:tgtEl>
                                          <p:spTgt spid="716805"/>
                                        </p:tgtEl>
                                        <p:attrNameLst>
                                          <p:attrName>style.visibility</p:attrName>
                                        </p:attrNameLst>
                                      </p:cBhvr>
                                      <p:to>
                                        <p:strVal val="visible"/>
                                      </p:to>
                                    </p:set>
                                    <p:anim calcmode="lin" valueType="num">
                                      <p:cBhvr>
                                        <p:cTn id="13" dur="500" fill="hold"/>
                                        <p:tgtEl>
                                          <p:spTgt spid="716805"/>
                                        </p:tgtEl>
                                        <p:attrNameLst>
                                          <p:attrName>ppt_x</p:attrName>
                                        </p:attrNameLst>
                                      </p:cBhvr>
                                      <p:tavLst>
                                        <p:tav tm="0">
                                          <p:val>
                                            <p:strVal val="#ppt_x"/>
                                          </p:val>
                                        </p:tav>
                                        <p:tav tm="100000">
                                          <p:val>
                                            <p:strVal val="#ppt_x"/>
                                          </p:val>
                                        </p:tav>
                                      </p:tavLst>
                                    </p:anim>
                                    <p:anim calcmode="lin" valueType="num">
                                      <p:cBhvr>
                                        <p:cTn id="14" dur="500" fill="hold"/>
                                        <p:tgtEl>
                                          <p:spTgt spid="716805"/>
                                        </p:tgtEl>
                                        <p:attrNameLst>
                                          <p:attrName>ppt_y</p:attrName>
                                        </p:attrNameLst>
                                      </p:cBhvr>
                                      <p:tavLst>
                                        <p:tav tm="0">
                                          <p:val>
                                            <p:strVal val="#ppt_y-#ppt_h/2"/>
                                          </p:val>
                                        </p:tav>
                                        <p:tav tm="100000">
                                          <p:val>
                                            <p:strVal val="#ppt_y"/>
                                          </p:val>
                                        </p:tav>
                                      </p:tavLst>
                                    </p:anim>
                                    <p:anim calcmode="lin" valueType="num">
                                      <p:cBhvr>
                                        <p:cTn id="15" dur="500" fill="hold"/>
                                        <p:tgtEl>
                                          <p:spTgt spid="716805"/>
                                        </p:tgtEl>
                                        <p:attrNameLst>
                                          <p:attrName>ppt_w</p:attrName>
                                        </p:attrNameLst>
                                      </p:cBhvr>
                                      <p:tavLst>
                                        <p:tav tm="0">
                                          <p:val>
                                            <p:strVal val="#ppt_w"/>
                                          </p:val>
                                        </p:tav>
                                        <p:tav tm="100000">
                                          <p:val>
                                            <p:strVal val="#ppt_w"/>
                                          </p:val>
                                        </p:tav>
                                      </p:tavLst>
                                    </p:anim>
                                    <p:anim calcmode="lin" valueType="num">
                                      <p:cBhvr>
                                        <p:cTn id="16" dur="500" fill="hold"/>
                                        <p:tgtEl>
                                          <p:spTgt spid="7168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n-US" altLang="en-US"/>
              <a:t>Results for #1</a:t>
            </a:r>
            <a:endParaRPr lang="en-CA" altLang="en-US"/>
          </a:p>
        </p:txBody>
      </p:sp>
      <p:graphicFrame>
        <p:nvGraphicFramePr>
          <p:cNvPr id="719875" name="Object 3"/>
          <p:cNvGraphicFramePr>
            <a:graphicFrameLocks noChangeAspect="1"/>
          </p:cNvGraphicFramePr>
          <p:nvPr/>
        </p:nvGraphicFramePr>
        <p:xfrm>
          <a:off x="1066800" y="2362200"/>
          <a:ext cx="6400800" cy="4279900"/>
        </p:xfrm>
        <a:graphic>
          <a:graphicData uri="http://schemas.openxmlformats.org/presentationml/2006/ole">
            <mc:AlternateContent xmlns:mc="http://schemas.openxmlformats.org/markup-compatibility/2006">
              <mc:Choice xmlns:v="urn:schemas-microsoft-com:vml" Requires="v">
                <p:oleObj spid="_x0000_s1028" name="Chart" r:id="rId4" imgW="6096135" imgH="4076807" progId="MSGraph.Chart.8">
                  <p:embed followColorScheme="full"/>
                </p:oleObj>
              </mc:Choice>
              <mc:Fallback>
                <p:oleObj name="Chart" r:id="rId4" imgW="6096135" imgH="4076807" progId="MSGraph.Chart.8">
                  <p:embed followColorScheme="full"/>
                  <p:pic>
                    <p:nvPicPr>
                      <p:cNvPr id="0" name=""/>
                      <p:cNvPicPr>
                        <a:picLocks noChangeAspect="1" noChangeArrowheads="1"/>
                      </p:cNvPicPr>
                      <p:nvPr/>
                    </p:nvPicPr>
                    <p:blipFill>
                      <a:blip r:embed="rId5"/>
                      <a:srcRect/>
                      <a:stretch>
                        <a:fillRect/>
                      </a:stretch>
                    </p:blipFill>
                    <p:spPr bwMode="auto">
                      <a:xfrm>
                        <a:off x="1066800" y="2362200"/>
                        <a:ext cx="64008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3340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9875">
                                            <p:oleChartEl type="gridLegend"/>
                                          </p:spTgt>
                                        </p:tgtEl>
                                        <p:attrNameLst>
                                          <p:attrName>style.visibility</p:attrName>
                                        </p:attrNameLst>
                                      </p:cBhvr>
                                      <p:to>
                                        <p:strVal val="visible"/>
                                      </p:to>
                                    </p:set>
                                    <p:animEffect transition="in" filter="barn(inHorizontal)">
                                      <p:cBhvr>
                                        <p:cTn id="7" dur="500"/>
                                        <p:tgtEl>
                                          <p:spTgt spid="719875">
                                            <p:oleChartEl type="gridLegend"/>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19875">
                                            <p:oleChartEl type="series" lvl="1"/>
                                          </p:spTgt>
                                        </p:tgtEl>
                                        <p:attrNameLst>
                                          <p:attrName>style.visibility</p:attrName>
                                        </p:attrNameLst>
                                      </p:cBhvr>
                                      <p:to>
                                        <p:strVal val="visible"/>
                                      </p:to>
                                    </p:set>
                                    <p:animEffect transition="in" filter="barn(inHorizontal)">
                                      <p:cBhvr>
                                        <p:cTn id="12" dur="500"/>
                                        <p:tgtEl>
                                          <p:spTgt spid="719875">
                                            <p:oleChartEl type="series" lvl="1"/>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19875">
                                            <p:oleChartEl type="series" lvl="2"/>
                                          </p:spTgt>
                                        </p:tgtEl>
                                        <p:attrNameLst>
                                          <p:attrName>style.visibility</p:attrName>
                                        </p:attrNameLst>
                                      </p:cBhvr>
                                      <p:to>
                                        <p:strVal val="visible"/>
                                      </p:to>
                                    </p:set>
                                    <p:animEffect transition="in" filter="barn(inHorizontal)">
                                      <p:cBhvr>
                                        <p:cTn id="17" dur="500"/>
                                        <p:tgtEl>
                                          <p:spTgt spid="719875">
                                            <p:oleChartEl type="series" lvl="2"/>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19875" grpId="0" bld="series"/>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r>
              <a:rPr lang="en-US" altLang="en-US"/>
              <a:t>Class Exercise # 2</a:t>
            </a:r>
            <a:endParaRPr lang="en-CA" altLang="en-US"/>
          </a:p>
        </p:txBody>
      </p:sp>
      <p:sp>
        <p:nvSpPr>
          <p:cNvPr id="721923" name="Rectangle 3"/>
          <p:cNvSpPr>
            <a:spLocks noGrp="1" noChangeArrowheads="1"/>
          </p:cNvSpPr>
          <p:nvPr>
            <p:ph type="body" idx="1"/>
          </p:nvPr>
        </p:nvSpPr>
        <p:spPr>
          <a:xfrm>
            <a:off x="609600" y="1524000"/>
            <a:ext cx="8153400" cy="4191000"/>
          </a:xfrm>
        </p:spPr>
        <p:txBody>
          <a:bodyPr>
            <a:normAutofit lnSpcReduction="10000"/>
          </a:bodyPr>
          <a:lstStyle/>
          <a:p>
            <a:pPr marL="0" indent="0">
              <a:lnSpc>
                <a:spcPct val="80000"/>
              </a:lnSpc>
              <a:buFont typeface="Wingdings" pitchFamily="2" charset="2"/>
              <a:buNone/>
            </a:pPr>
            <a:r>
              <a:rPr lang="en-US" altLang="en-US" sz="2400" b="1"/>
              <a:t>Dr. Jones was interested in testing a cognitive theory of emotion. She showed her participants a gory film of an automobile accident that was meant to arouse strong emotions. Dr. Jones explored how different sound tracks would affect the level of emotional response to the stress-inducing film, as measured by heart rate. She compared the arousal effects of the original silent film with 3 different sound tracks. The first she called </a:t>
            </a:r>
            <a:r>
              <a:rPr lang="en-US" altLang="en-US" sz="2400" b="1" i="1"/>
              <a:t>trauma</a:t>
            </a:r>
            <a:r>
              <a:rPr lang="en-US" altLang="en-US" sz="2400" b="1"/>
              <a:t> track, which simply narrated what was happening in the film. The second track was </a:t>
            </a:r>
            <a:r>
              <a:rPr lang="en-US" altLang="en-US" sz="2400" b="1" i="1"/>
              <a:t>intellectual</a:t>
            </a:r>
            <a:r>
              <a:rPr lang="en-US" altLang="en-US" sz="2400" b="1"/>
              <a:t>, with a detached and clinical description. The third sound track was the </a:t>
            </a:r>
            <a:r>
              <a:rPr lang="en-US" altLang="en-US" sz="2400" b="1" i="1"/>
              <a:t>denial</a:t>
            </a:r>
            <a:r>
              <a:rPr lang="en-US" altLang="en-US" sz="2400" b="1"/>
              <a:t> track, which tended to gloss over and deny the vents in the film. Dr. Jones also wanted to explore a participant variable , so she pre-tested participants, and selected 2 groups: those who were high on a scale that measured how much they become “carried away” by books &amp; movies, and those who were low on the same scale</a:t>
            </a:r>
            <a:endParaRPr lang="en-CA" altLang="en-US" sz="2400" b="1"/>
          </a:p>
        </p:txBody>
      </p:sp>
    </p:spTree>
    <p:extLst>
      <p:ext uri="{BB962C8B-B14F-4D97-AF65-F5344CB8AC3E}">
        <p14:creationId xmlns:p14="http://schemas.microsoft.com/office/powerpoint/2010/main" val="67594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7" name="Rectangle 1027"/>
          <p:cNvSpPr>
            <a:spLocks noGrp="1" noChangeArrowheads="1"/>
          </p:cNvSpPr>
          <p:nvPr>
            <p:ph type="title"/>
          </p:nvPr>
        </p:nvSpPr>
        <p:spPr>
          <a:noFill/>
          <a:ln/>
        </p:spPr>
        <p:txBody>
          <a:bodyPr lIns="92075" tIns="46038" rIns="92075" bIns="46038"/>
          <a:lstStyle/>
          <a:p>
            <a:r>
              <a:rPr lang="en-US" altLang="en-US"/>
              <a:t>Results for #2</a:t>
            </a:r>
            <a:endParaRPr lang="en-CA" altLang="en-US"/>
          </a:p>
        </p:txBody>
      </p:sp>
      <p:grpSp>
        <p:nvGrpSpPr>
          <p:cNvPr id="722948" name="Group 1028"/>
          <p:cNvGrpSpPr>
            <a:grpSpLocks/>
          </p:cNvGrpSpPr>
          <p:nvPr/>
        </p:nvGrpSpPr>
        <p:grpSpPr bwMode="auto">
          <a:xfrm>
            <a:off x="6643688" y="3522663"/>
            <a:ext cx="779462" cy="1077912"/>
            <a:chOff x="3212" y="4214"/>
            <a:chExt cx="365" cy="859"/>
          </a:xfrm>
        </p:grpSpPr>
        <p:sp>
          <p:nvSpPr>
            <p:cNvPr id="722949" name="Text Box 1029"/>
            <p:cNvSpPr txBox="1">
              <a:spLocks noChangeArrowheads="1"/>
            </p:cNvSpPr>
            <p:nvPr/>
          </p:nvSpPr>
          <p:spPr bwMode="auto">
            <a:xfrm>
              <a:off x="3212" y="4214"/>
              <a:ext cx="365"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92.5</a:t>
              </a:r>
              <a:endParaRPr lang="en-US" altLang="en-US" sz="2400" b="1">
                <a:effectLst>
                  <a:outerShdw blurRad="38100" dist="38100" dir="2700000" algn="tl">
                    <a:srgbClr val="FFFFFF"/>
                  </a:outerShdw>
                </a:effectLst>
              </a:endParaRPr>
            </a:p>
          </p:txBody>
        </p:sp>
        <p:sp>
          <p:nvSpPr>
            <p:cNvPr id="722950" name="Text Box 1030"/>
            <p:cNvSpPr txBox="1">
              <a:spLocks noChangeArrowheads="1"/>
            </p:cNvSpPr>
            <p:nvPr/>
          </p:nvSpPr>
          <p:spPr bwMode="auto">
            <a:xfrm>
              <a:off x="3277" y="4709"/>
              <a:ext cx="245"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75</a:t>
              </a:r>
              <a:endParaRPr lang="en-US" altLang="en-US" sz="2400" b="1">
                <a:effectLst>
                  <a:outerShdw blurRad="38100" dist="38100" dir="2700000" algn="tl">
                    <a:srgbClr val="FFFFFF"/>
                  </a:outerShdw>
                </a:effectLst>
              </a:endParaRPr>
            </a:p>
          </p:txBody>
        </p:sp>
      </p:grpSp>
      <p:sp>
        <p:nvSpPr>
          <p:cNvPr id="722955" name="Rectangle 1035"/>
          <p:cNvSpPr>
            <a:spLocks noChangeArrowheads="1"/>
          </p:cNvSpPr>
          <p:nvPr/>
        </p:nvSpPr>
        <p:spPr bwMode="auto">
          <a:xfrm>
            <a:off x="2105025" y="3273425"/>
            <a:ext cx="4378325" cy="1373188"/>
          </a:xfrm>
          <a:prstGeom prst="rect">
            <a:avLst/>
          </a:prstGeom>
          <a:gradFill rotWithShape="0">
            <a:gsLst>
              <a:gs pos="0">
                <a:schemeClr val="bg1">
                  <a:gamma/>
                  <a:shade val="46275"/>
                  <a:invGamma/>
                </a:schemeClr>
              </a:gs>
              <a:gs pos="100000">
                <a:schemeClr val="bg1"/>
              </a:gs>
            </a:gsLst>
            <a:lin ang="5400000" scaled="1"/>
          </a:gra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56" name="Line 1036"/>
          <p:cNvSpPr>
            <a:spLocks noChangeShapeType="1"/>
          </p:cNvSpPr>
          <p:nvPr/>
        </p:nvSpPr>
        <p:spPr bwMode="auto">
          <a:xfrm>
            <a:off x="2105025" y="3983038"/>
            <a:ext cx="4378325" cy="0"/>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57" name="Line 1037"/>
          <p:cNvSpPr>
            <a:spLocks noChangeShapeType="1"/>
          </p:cNvSpPr>
          <p:nvPr/>
        </p:nvSpPr>
        <p:spPr bwMode="auto">
          <a:xfrm>
            <a:off x="32766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58" name="Line 1038"/>
          <p:cNvSpPr>
            <a:spLocks noChangeShapeType="1"/>
          </p:cNvSpPr>
          <p:nvPr/>
        </p:nvSpPr>
        <p:spPr bwMode="auto">
          <a:xfrm>
            <a:off x="44196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60" name="Text Box 1040"/>
          <p:cNvSpPr txBox="1">
            <a:spLocks noChangeArrowheads="1"/>
          </p:cNvSpPr>
          <p:nvPr/>
        </p:nvSpPr>
        <p:spPr bwMode="auto">
          <a:xfrm>
            <a:off x="2032000" y="2676525"/>
            <a:ext cx="947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Silent</a:t>
            </a:r>
            <a:endParaRPr lang="en-US" altLang="en-US" sz="2800"/>
          </a:p>
        </p:txBody>
      </p:sp>
      <p:sp>
        <p:nvSpPr>
          <p:cNvPr id="722961" name="Text Box 1041"/>
          <p:cNvSpPr txBox="1">
            <a:spLocks noChangeArrowheads="1"/>
          </p:cNvSpPr>
          <p:nvPr/>
        </p:nvSpPr>
        <p:spPr bwMode="auto">
          <a:xfrm>
            <a:off x="3276600" y="2667000"/>
            <a:ext cx="1235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Trauma</a:t>
            </a:r>
            <a:endParaRPr lang="en-US" altLang="en-US" sz="2800"/>
          </a:p>
        </p:txBody>
      </p:sp>
      <p:sp>
        <p:nvSpPr>
          <p:cNvPr id="722962" name="Text Box 1042"/>
          <p:cNvSpPr txBox="1">
            <a:spLocks noChangeArrowheads="1"/>
          </p:cNvSpPr>
          <p:nvPr/>
        </p:nvSpPr>
        <p:spPr bwMode="auto">
          <a:xfrm>
            <a:off x="4572000" y="2667000"/>
            <a:ext cx="912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Intell.</a:t>
            </a:r>
            <a:endParaRPr lang="en-US" altLang="en-US" sz="2400"/>
          </a:p>
        </p:txBody>
      </p:sp>
      <p:sp>
        <p:nvSpPr>
          <p:cNvPr id="722963" name="Text Box 1043"/>
          <p:cNvSpPr txBox="1">
            <a:spLocks noChangeArrowheads="1"/>
          </p:cNvSpPr>
          <p:nvPr/>
        </p:nvSpPr>
        <p:spPr bwMode="auto">
          <a:xfrm>
            <a:off x="762000" y="3352800"/>
            <a:ext cx="81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High</a:t>
            </a:r>
            <a:endParaRPr lang="en-US" altLang="en-US" sz="2800"/>
          </a:p>
        </p:txBody>
      </p:sp>
      <p:sp>
        <p:nvSpPr>
          <p:cNvPr id="722965" name="Text Box 1045"/>
          <p:cNvSpPr txBox="1">
            <a:spLocks noChangeArrowheads="1"/>
          </p:cNvSpPr>
          <p:nvPr/>
        </p:nvSpPr>
        <p:spPr bwMode="auto">
          <a:xfrm>
            <a:off x="2362200" y="3429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100</a:t>
            </a:r>
          </a:p>
        </p:txBody>
      </p:sp>
      <p:sp>
        <p:nvSpPr>
          <p:cNvPr id="722966" name="Text Box 1046"/>
          <p:cNvSpPr txBox="1">
            <a:spLocks noChangeArrowheads="1"/>
          </p:cNvSpPr>
          <p:nvPr/>
        </p:nvSpPr>
        <p:spPr bwMode="auto">
          <a:xfrm>
            <a:off x="3581400" y="3429000"/>
            <a:ext cx="565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110</a:t>
            </a:r>
            <a:endParaRPr lang="en-US" altLang="en-US" sz="2400" b="1">
              <a:effectLst>
                <a:outerShdw blurRad="38100" dist="38100" dir="2700000" algn="tl">
                  <a:srgbClr val="FFFFFF"/>
                </a:outerShdw>
              </a:effectLst>
            </a:endParaRPr>
          </a:p>
        </p:txBody>
      </p:sp>
      <p:sp>
        <p:nvSpPr>
          <p:cNvPr id="722967" name="Text Box 1047"/>
          <p:cNvSpPr txBox="1">
            <a:spLocks noChangeArrowheads="1"/>
          </p:cNvSpPr>
          <p:nvPr/>
        </p:nvSpPr>
        <p:spPr bwMode="auto">
          <a:xfrm>
            <a:off x="4648200" y="35052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80</a:t>
            </a:r>
            <a:endParaRPr lang="en-US" altLang="en-US" sz="2400" b="1">
              <a:effectLst>
                <a:outerShdw blurRad="38100" dist="38100" dir="2700000" algn="tl">
                  <a:srgbClr val="FFFFFF"/>
                </a:outerShdw>
              </a:effectLst>
            </a:endParaRPr>
          </a:p>
        </p:txBody>
      </p:sp>
      <p:sp>
        <p:nvSpPr>
          <p:cNvPr id="722969" name="Text Box 1049"/>
          <p:cNvSpPr txBox="1">
            <a:spLocks noChangeArrowheads="1"/>
          </p:cNvSpPr>
          <p:nvPr/>
        </p:nvSpPr>
        <p:spPr bwMode="auto">
          <a:xfrm>
            <a:off x="46482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70</a:t>
            </a:r>
            <a:endParaRPr lang="en-US" altLang="en-US" sz="2400" b="1">
              <a:effectLst>
                <a:outerShdw blurRad="38100" dist="38100" dir="2700000" algn="tl">
                  <a:srgbClr val="FFFFFF"/>
                </a:outerShdw>
              </a:effectLst>
            </a:endParaRPr>
          </a:p>
        </p:txBody>
      </p:sp>
      <p:sp>
        <p:nvSpPr>
          <p:cNvPr id="722970" name="Text Box 1050"/>
          <p:cNvSpPr txBox="1">
            <a:spLocks noChangeArrowheads="1"/>
          </p:cNvSpPr>
          <p:nvPr/>
        </p:nvSpPr>
        <p:spPr bwMode="auto">
          <a:xfrm>
            <a:off x="3673475"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80</a:t>
            </a:r>
            <a:endParaRPr lang="en-US" altLang="en-US" sz="2400" b="1">
              <a:effectLst>
                <a:outerShdw blurRad="38100" dist="38100" dir="2700000" algn="tl">
                  <a:srgbClr val="FFFFFF"/>
                </a:outerShdw>
              </a:effectLst>
            </a:endParaRPr>
          </a:p>
        </p:txBody>
      </p:sp>
      <p:sp>
        <p:nvSpPr>
          <p:cNvPr id="722971" name="Text Box 1051"/>
          <p:cNvSpPr txBox="1">
            <a:spLocks noChangeArrowheads="1"/>
          </p:cNvSpPr>
          <p:nvPr/>
        </p:nvSpPr>
        <p:spPr bwMode="auto">
          <a:xfrm>
            <a:off x="25146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80</a:t>
            </a:r>
            <a:endParaRPr lang="en-US" altLang="en-US" sz="2400" b="1">
              <a:effectLst>
                <a:outerShdw blurRad="38100" dist="38100" dir="2700000" algn="tl">
                  <a:srgbClr val="FFFFFF"/>
                </a:outerShdw>
              </a:effectLst>
            </a:endParaRPr>
          </a:p>
        </p:txBody>
      </p:sp>
      <p:sp>
        <p:nvSpPr>
          <p:cNvPr id="722972" name="Text Box 1052"/>
          <p:cNvSpPr txBox="1">
            <a:spLocks noChangeArrowheads="1"/>
          </p:cNvSpPr>
          <p:nvPr/>
        </p:nvSpPr>
        <p:spPr bwMode="auto">
          <a:xfrm>
            <a:off x="609600" y="4876800"/>
            <a:ext cx="108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A Mean</a:t>
            </a:r>
            <a:endParaRPr lang="en-US" altLang="en-US" sz="2400" b="1">
              <a:effectLst>
                <a:outerShdw blurRad="38100" dist="38100" dir="2700000" algn="tl">
                  <a:srgbClr val="FFFFFF"/>
                </a:outerShdw>
              </a:effectLst>
            </a:endParaRPr>
          </a:p>
        </p:txBody>
      </p:sp>
      <p:sp>
        <p:nvSpPr>
          <p:cNvPr id="722973" name="Text Box 1053"/>
          <p:cNvSpPr txBox="1">
            <a:spLocks noChangeArrowheads="1"/>
          </p:cNvSpPr>
          <p:nvPr/>
        </p:nvSpPr>
        <p:spPr bwMode="auto">
          <a:xfrm>
            <a:off x="6691313" y="2909888"/>
            <a:ext cx="1089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B Mean</a:t>
            </a:r>
            <a:endParaRPr lang="en-US" altLang="en-US" sz="2000" b="1">
              <a:effectLst>
                <a:outerShdw blurRad="38100" dist="38100" dir="2700000" algn="tl">
                  <a:srgbClr val="FFFFFF"/>
                </a:outerShdw>
              </a:effectLst>
            </a:endParaRPr>
          </a:p>
        </p:txBody>
      </p:sp>
      <p:sp>
        <p:nvSpPr>
          <p:cNvPr id="722974" name="Text Box 1054"/>
          <p:cNvSpPr txBox="1">
            <a:spLocks noChangeArrowheads="1"/>
          </p:cNvSpPr>
          <p:nvPr/>
        </p:nvSpPr>
        <p:spPr bwMode="auto">
          <a:xfrm>
            <a:off x="798513" y="4038600"/>
            <a:ext cx="744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Low</a:t>
            </a:r>
            <a:endParaRPr lang="en-US" altLang="en-US" sz="2800"/>
          </a:p>
        </p:txBody>
      </p:sp>
      <p:sp>
        <p:nvSpPr>
          <p:cNvPr id="722975" name="Line 1055"/>
          <p:cNvSpPr>
            <a:spLocks noChangeShapeType="1"/>
          </p:cNvSpPr>
          <p:nvPr/>
        </p:nvSpPr>
        <p:spPr bwMode="auto">
          <a:xfrm>
            <a:off x="54864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2976" name="Text Box 1056"/>
          <p:cNvSpPr txBox="1">
            <a:spLocks noChangeArrowheads="1"/>
          </p:cNvSpPr>
          <p:nvPr/>
        </p:nvSpPr>
        <p:spPr bwMode="auto">
          <a:xfrm>
            <a:off x="5638800" y="35052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80</a:t>
            </a:r>
            <a:endParaRPr lang="en-US" altLang="en-US" sz="2400" b="1">
              <a:effectLst>
                <a:outerShdw blurRad="38100" dist="38100" dir="2700000" algn="tl">
                  <a:srgbClr val="FFFFFF"/>
                </a:outerShdw>
              </a:effectLst>
            </a:endParaRPr>
          </a:p>
        </p:txBody>
      </p:sp>
      <p:sp>
        <p:nvSpPr>
          <p:cNvPr id="722977" name="Text Box 1057"/>
          <p:cNvSpPr txBox="1">
            <a:spLocks noChangeArrowheads="1"/>
          </p:cNvSpPr>
          <p:nvPr/>
        </p:nvSpPr>
        <p:spPr bwMode="auto">
          <a:xfrm>
            <a:off x="57150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70</a:t>
            </a:r>
            <a:endParaRPr lang="en-US" altLang="en-US" sz="2400" b="1">
              <a:effectLst>
                <a:outerShdw blurRad="38100" dist="38100" dir="2700000" algn="tl">
                  <a:srgbClr val="FFFFFF"/>
                </a:outerShdw>
              </a:effectLst>
            </a:endParaRPr>
          </a:p>
        </p:txBody>
      </p:sp>
      <p:sp>
        <p:nvSpPr>
          <p:cNvPr id="722978" name="Text Box 1058"/>
          <p:cNvSpPr txBox="1">
            <a:spLocks noChangeArrowheads="1"/>
          </p:cNvSpPr>
          <p:nvPr/>
        </p:nvSpPr>
        <p:spPr bwMode="auto">
          <a:xfrm>
            <a:off x="5562600" y="2667000"/>
            <a:ext cx="1050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Denial</a:t>
            </a:r>
            <a:endParaRPr lang="en-US" altLang="en-US" sz="2400"/>
          </a:p>
        </p:txBody>
      </p:sp>
      <p:grpSp>
        <p:nvGrpSpPr>
          <p:cNvPr id="722980" name="Group 1060"/>
          <p:cNvGrpSpPr>
            <a:grpSpLocks/>
          </p:cNvGrpSpPr>
          <p:nvPr/>
        </p:nvGrpSpPr>
        <p:grpSpPr bwMode="auto">
          <a:xfrm>
            <a:off x="2438400" y="4800600"/>
            <a:ext cx="3800475" cy="457200"/>
            <a:chOff x="1536" y="3024"/>
            <a:chExt cx="2394" cy="288"/>
          </a:xfrm>
        </p:grpSpPr>
        <p:sp>
          <p:nvSpPr>
            <p:cNvPr id="722952" name="Text Box 1032"/>
            <p:cNvSpPr txBox="1">
              <a:spLocks noChangeArrowheads="1"/>
            </p:cNvSpPr>
            <p:nvPr/>
          </p:nvSpPr>
          <p:spPr bwMode="auto">
            <a:xfrm>
              <a:off x="1536" y="3024"/>
              <a:ext cx="3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90</a:t>
              </a:r>
              <a:endParaRPr lang="en-US" altLang="en-US" sz="2400" b="1">
                <a:effectLst>
                  <a:outerShdw blurRad="38100" dist="38100" dir="2700000" algn="tl">
                    <a:srgbClr val="FFFFFF"/>
                  </a:outerShdw>
                </a:effectLst>
              </a:endParaRPr>
            </a:p>
          </p:txBody>
        </p:sp>
        <p:sp>
          <p:nvSpPr>
            <p:cNvPr id="722953" name="Text Box 1033"/>
            <p:cNvSpPr txBox="1">
              <a:spLocks noChangeArrowheads="1"/>
            </p:cNvSpPr>
            <p:nvPr/>
          </p:nvSpPr>
          <p:spPr bwMode="auto">
            <a:xfrm>
              <a:off x="2304" y="3024"/>
              <a:ext cx="3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95</a:t>
              </a:r>
            </a:p>
          </p:txBody>
        </p:sp>
        <p:sp>
          <p:nvSpPr>
            <p:cNvPr id="722954" name="Text Box 1034"/>
            <p:cNvSpPr txBox="1">
              <a:spLocks noChangeArrowheads="1"/>
            </p:cNvSpPr>
            <p:nvPr/>
          </p:nvSpPr>
          <p:spPr bwMode="auto">
            <a:xfrm>
              <a:off x="2976" y="3024"/>
              <a:ext cx="3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75</a:t>
              </a:r>
            </a:p>
          </p:txBody>
        </p:sp>
        <p:sp>
          <p:nvSpPr>
            <p:cNvPr id="722979" name="Text Box 1059"/>
            <p:cNvSpPr txBox="1">
              <a:spLocks noChangeArrowheads="1"/>
            </p:cNvSpPr>
            <p:nvPr/>
          </p:nvSpPr>
          <p:spPr bwMode="auto">
            <a:xfrm>
              <a:off x="3600" y="3024"/>
              <a:ext cx="3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75</a:t>
              </a:r>
            </a:p>
          </p:txBody>
        </p:sp>
      </p:grpSp>
    </p:spTree>
    <p:extLst>
      <p:ext uri="{BB962C8B-B14F-4D97-AF65-F5344CB8AC3E}">
        <p14:creationId xmlns:p14="http://schemas.microsoft.com/office/powerpoint/2010/main" val="1041117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722980"/>
                                        </p:tgtEl>
                                        <p:attrNameLst>
                                          <p:attrName>style.visibility</p:attrName>
                                        </p:attrNameLst>
                                      </p:cBhvr>
                                      <p:to>
                                        <p:strVal val="visible"/>
                                      </p:to>
                                    </p:set>
                                    <p:anim calcmode="lin" valueType="num">
                                      <p:cBhvr>
                                        <p:cTn id="7" dur="500" fill="hold"/>
                                        <p:tgtEl>
                                          <p:spTgt spid="722980"/>
                                        </p:tgtEl>
                                        <p:attrNameLst>
                                          <p:attrName>ppt_w</p:attrName>
                                        </p:attrNameLst>
                                      </p:cBhvr>
                                      <p:tavLst>
                                        <p:tav tm="0">
                                          <p:val>
                                            <p:fltVal val="0"/>
                                          </p:val>
                                        </p:tav>
                                        <p:tav tm="100000">
                                          <p:val>
                                            <p:strVal val="#ppt_w"/>
                                          </p:val>
                                        </p:tav>
                                      </p:tavLst>
                                    </p:anim>
                                    <p:anim calcmode="lin" valueType="num">
                                      <p:cBhvr>
                                        <p:cTn id="8" dur="500" fill="hold"/>
                                        <p:tgtEl>
                                          <p:spTgt spid="72298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1" fill="hold">
                                          <p:stCondLst>
                                            <p:cond delay="0"/>
                                          </p:stCondLst>
                                        </p:cTn>
                                        <p:tgtEl>
                                          <p:spTgt spid="722948"/>
                                        </p:tgtEl>
                                        <p:attrNameLst>
                                          <p:attrName>style.visibility</p:attrName>
                                        </p:attrNameLst>
                                      </p:cBhvr>
                                      <p:to>
                                        <p:strVal val="visible"/>
                                      </p:to>
                                    </p:set>
                                    <p:anim calcmode="lin" valueType="num">
                                      <p:cBhvr>
                                        <p:cTn id="13" dur="500" fill="hold"/>
                                        <p:tgtEl>
                                          <p:spTgt spid="722948"/>
                                        </p:tgtEl>
                                        <p:attrNameLst>
                                          <p:attrName>ppt_x</p:attrName>
                                        </p:attrNameLst>
                                      </p:cBhvr>
                                      <p:tavLst>
                                        <p:tav tm="0">
                                          <p:val>
                                            <p:strVal val="#ppt_x"/>
                                          </p:val>
                                        </p:tav>
                                        <p:tav tm="100000">
                                          <p:val>
                                            <p:strVal val="#ppt_x"/>
                                          </p:val>
                                        </p:tav>
                                      </p:tavLst>
                                    </p:anim>
                                    <p:anim calcmode="lin" valueType="num">
                                      <p:cBhvr>
                                        <p:cTn id="14" dur="500" fill="hold"/>
                                        <p:tgtEl>
                                          <p:spTgt spid="722948"/>
                                        </p:tgtEl>
                                        <p:attrNameLst>
                                          <p:attrName>ppt_y</p:attrName>
                                        </p:attrNameLst>
                                      </p:cBhvr>
                                      <p:tavLst>
                                        <p:tav tm="0">
                                          <p:val>
                                            <p:strVal val="#ppt_y-#ppt_h/2"/>
                                          </p:val>
                                        </p:tav>
                                        <p:tav tm="100000">
                                          <p:val>
                                            <p:strVal val="#ppt_y"/>
                                          </p:val>
                                        </p:tav>
                                      </p:tavLst>
                                    </p:anim>
                                    <p:anim calcmode="lin" valueType="num">
                                      <p:cBhvr>
                                        <p:cTn id="15" dur="500" fill="hold"/>
                                        <p:tgtEl>
                                          <p:spTgt spid="722948"/>
                                        </p:tgtEl>
                                        <p:attrNameLst>
                                          <p:attrName>ppt_w</p:attrName>
                                        </p:attrNameLst>
                                      </p:cBhvr>
                                      <p:tavLst>
                                        <p:tav tm="0">
                                          <p:val>
                                            <p:strVal val="#ppt_w"/>
                                          </p:val>
                                        </p:tav>
                                        <p:tav tm="100000">
                                          <p:val>
                                            <p:strVal val="#ppt_w"/>
                                          </p:val>
                                        </p:tav>
                                      </p:tavLst>
                                    </p:anim>
                                    <p:anim calcmode="lin" valueType="num">
                                      <p:cBhvr>
                                        <p:cTn id="16" dur="500" fill="hold"/>
                                        <p:tgtEl>
                                          <p:spTgt spid="7229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5" name="Rectangle 1027"/>
          <p:cNvSpPr>
            <a:spLocks noGrp="1" noChangeArrowheads="1"/>
          </p:cNvSpPr>
          <p:nvPr>
            <p:ph type="title"/>
          </p:nvPr>
        </p:nvSpPr>
        <p:spPr>
          <a:noFill/>
          <a:ln/>
        </p:spPr>
        <p:txBody>
          <a:bodyPr lIns="92075" tIns="46038" rIns="92075" bIns="46038"/>
          <a:lstStyle/>
          <a:p>
            <a:r>
              <a:rPr lang="en-US" altLang="en-US"/>
              <a:t>Results for #2</a:t>
            </a:r>
            <a:endParaRPr lang="en-CA" altLang="en-US"/>
          </a:p>
        </p:txBody>
      </p:sp>
      <p:graphicFrame>
        <p:nvGraphicFramePr>
          <p:cNvPr id="724996" name="Object 1028"/>
          <p:cNvGraphicFramePr>
            <a:graphicFrameLocks noChangeAspect="1"/>
          </p:cNvGraphicFramePr>
          <p:nvPr/>
        </p:nvGraphicFramePr>
        <p:xfrm>
          <a:off x="1066800" y="2362200"/>
          <a:ext cx="6400800" cy="4279900"/>
        </p:xfrm>
        <a:graphic>
          <a:graphicData uri="http://schemas.openxmlformats.org/presentationml/2006/ole">
            <mc:AlternateContent xmlns:mc="http://schemas.openxmlformats.org/markup-compatibility/2006">
              <mc:Choice xmlns:v="urn:schemas-microsoft-com:vml" Requires="v">
                <p:oleObj spid="_x0000_s2052" name="Chart" r:id="rId4" imgW="6096135" imgH="4076807" progId="MSGraph.Chart.8">
                  <p:embed followColorScheme="full"/>
                </p:oleObj>
              </mc:Choice>
              <mc:Fallback>
                <p:oleObj name="Chart" r:id="rId4" imgW="6096135" imgH="4076807" progId="MSGraph.Chart.8">
                  <p:embed followColorScheme="full"/>
                  <p:pic>
                    <p:nvPicPr>
                      <p:cNvPr id="0" name=""/>
                      <p:cNvPicPr>
                        <a:picLocks noChangeAspect="1" noChangeArrowheads="1"/>
                      </p:cNvPicPr>
                      <p:nvPr/>
                    </p:nvPicPr>
                    <p:blipFill>
                      <a:blip r:embed="rId5"/>
                      <a:srcRect/>
                      <a:stretch>
                        <a:fillRect/>
                      </a:stretch>
                    </p:blipFill>
                    <p:spPr bwMode="auto">
                      <a:xfrm>
                        <a:off x="1066800" y="2362200"/>
                        <a:ext cx="64008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4803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24996">
                                            <p:oleChartEl type="gridLegend"/>
                                          </p:spTgt>
                                        </p:tgtEl>
                                        <p:attrNameLst>
                                          <p:attrName>style.visibility</p:attrName>
                                        </p:attrNameLst>
                                      </p:cBhvr>
                                      <p:to>
                                        <p:strVal val="visible"/>
                                      </p:to>
                                    </p:set>
                                    <p:animEffect transition="in" filter="barn(inHorizontal)">
                                      <p:cBhvr>
                                        <p:cTn id="7" dur="500"/>
                                        <p:tgtEl>
                                          <p:spTgt spid="724996">
                                            <p:oleChartEl type="gridLegend"/>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24996">
                                            <p:oleChartEl type="series" lvl="1"/>
                                          </p:spTgt>
                                        </p:tgtEl>
                                        <p:attrNameLst>
                                          <p:attrName>style.visibility</p:attrName>
                                        </p:attrNameLst>
                                      </p:cBhvr>
                                      <p:to>
                                        <p:strVal val="visible"/>
                                      </p:to>
                                    </p:set>
                                    <p:animEffect transition="in" filter="barn(inHorizontal)">
                                      <p:cBhvr>
                                        <p:cTn id="12" dur="500"/>
                                        <p:tgtEl>
                                          <p:spTgt spid="724996">
                                            <p:oleChartEl type="series" lvl="1"/>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24996">
                                            <p:oleChartEl type="series" lvl="2"/>
                                          </p:spTgt>
                                        </p:tgtEl>
                                        <p:attrNameLst>
                                          <p:attrName>style.visibility</p:attrName>
                                        </p:attrNameLst>
                                      </p:cBhvr>
                                      <p:to>
                                        <p:strVal val="visible"/>
                                      </p:to>
                                    </p:set>
                                    <p:animEffect transition="in" filter="barn(inHorizontal)">
                                      <p:cBhvr>
                                        <p:cTn id="17" dur="500"/>
                                        <p:tgtEl>
                                          <p:spTgt spid="724996">
                                            <p:oleChartEl type="series" lvl="2"/>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24996" grpId="0" bld="series"/>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lstStyle/>
          <a:p>
            <a:r>
              <a:rPr lang="en-US" altLang="en-US"/>
              <a:t>Class Exercise # 3</a:t>
            </a:r>
            <a:endParaRPr lang="en-CA" altLang="en-US"/>
          </a:p>
        </p:txBody>
      </p:sp>
      <p:sp>
        <p:nvSpPr>
          <p:cNvPr id="727043" name="Rectangle 3"/>
          <p:cNvSpPr>
            <a:spLocks noGrp="1" noChangeArrowheads="1"/>
          </p:cNvSpPr>
          <p:nvPr>
            <p:ph type="body" idx="1"/>
          </p:nvPr>
        </p:nvSpPr>
        <p:spPr>
          <a:xfrm>
            <a:off x="609600" y="1600200"/>
            <a:ext cx="8077200" cy="3657600"/>
          </a:xfrm>
        </p:spPr>
        <p:txBody>
          <a:bodyPr>
            <a:normAutofit lnSpcReduction="10000"/>
          </a:bodyPr>
          <a:lstStyle/>
          <a:p>
            <a:pPr marL="0" indent="0">
              <a:lnSpc>
                <a:spcPct val="80000"/>
              </a:lnSpc>
              <a:buFont typeface="Wingdings" pitchFamily="2" charset="2"/>
              <a:buNone/>
            </a:pPr>
            <a:r>
              <a:rPr lang="en-US" altLang="en-US" sz="2600" b="1"/>
              <a:t>Kendra was interested in studying conformity as a function of sex of participant. However, she also thought that the type of task would be important. She pretested several tasks by asking males and females to rate them as to whether a man or a women would be more “expert” at the task. Kendra selected 4 “male expert” tasks, such as automobile repair, and 4 “female expert” tasks, such as sewing. She then brought equal numbers of male and female participants into the laboratory and randomly assigned them to 1 of 2 types of tasks. Kendra measured how much each person conformed to the instructions of a confederate (1=low conformity to 10=high conformity)</a:t>
            </a:r>
            <a:endParaRPr lang="en-CA" altLang="en-US" sz="2600" b="1"/>
          </a:p>
        </p:txBody>
      </p:sp>
    </p:spTree>
    <p:extLst>
      <p:ext uri="{BB962C8B-B14F-4D97-AF65-F5344CB8AC3E}">
        <p14:creationId xmlns:p14="http://schemas.microsoft.com/office/powerpoint/2010/main" val="2957471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7" name="Rectangle 3"/>
          <p:cNvSpPr>
            <a:spLocks noGrp="1" noChangeArrowheads="1"/>
          </p:cNvSpPr>
          <p:nvPr>
            <p:ph type="title"/>
          </p:nvPr>
        </p:nvSpPr>
        <p:spPr>
          <a:noFill/>
          <a:ln/>
        </p:spPr>
        <p:txBody>
          <a:bodyPr lIns="92075" tIns="46038" rIns="92075" bIns="46038"/>
          <a:lstStyle/>
          <a:p>
            <a:r>
              <a:rPr lang="en-US" altLang="en-US"/>
              <a:t>Results for #3</a:t>
            </a:r>
            <a:endParaRPr lang="en-CA" altLang="en-US"/>
          </a:p>
        </p:txBody>
      </p:sp>
      <p:grpSp>
        <p:nvGrpSpPr>
          <p:cNvPr id="728068" name="Group 4"/>
          <p:cNvGrpSpPr>
            <a:grpSpLocks/>
          </p:cNvGrpSpPr>
          <p:nvPr/>
        </p:nvGrpSpPr>
        <p:grpSpPr bwMode="auto">
          <a:xfrm>
            <a:off x="6853238" y="3522663"/>
            <a:ext cx="368300" cy="1077912"/>
            <a:chOff x="3311" y="4214"/>
            <a:chExt cx="172" cy="859"/>
          </a:xfrm>
        </p:grpSpPr>
        <p:sp>
          <p:nvSpPr>
            <p:cNvPr id="728069" name="Text Box 5"/>
            <p:cNvSpPr txBox="1">
              <a:spLocks noChangeArrowheads="1"/>
            </p:cNvSpPr>
            <p:nvPr/>
          </p:nvSpPr>
          <p:spPr bwMode="auto">
            <a:xfrm>
              <a:off x="3311" y="4214"/>
              <a:ext cx="166"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5</a:t>
              </a:r>
              <a:endParaRPr lang="en-US" altLang="en-US" sz="2400" b="1">
                <a:effectLst>
                  <a:outerShdw blurRad="38100" dist="38100" dir="2700000" algn="tl">
                    <a:srgbClr val="FFFFFF"/>
                  </a:outerShdw>
                </a:effectLst>
              </a:endParaRPr>
            </a:p>
          </p:txBody>
        </p:sp>
        <p:sp>
          <p:nvSpPr>
            <p:cNvPr id="728070" name="Text Box 6"/>
            <p:cNvSpPr txBox="1">
              <a:spLocks noChangeArrowheads="1"/>
            </p:cNvSpPr>
            <p:nvPr/>
          </p:nvSpPr>
          <p:spPr bwMode="auto">
            <a:xfrm>
              <a:off x="3317" y="4709"/>
              <a:ext cx="166" cy="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6</a:t>
              </a:r>
              <a:endParaRPr lang="en-US" altLang="en-US" sz="2400" b="1">
                <a:effectLst>
                  <a:outerShdw blurRad="38100" dist="38100" dir="2700000" algn="tl">
                    <a:srgbClr val="FFFFFF"/>
                  </a:outerShdw>
                </a:effectLst>
              </a:endParaRPr>
            </a:p>
          </p:txBody>
        </p:sp>
      </p:grpSp>
      <p:sp>
        <p:nvSpPr>
          <p:cNvPr id="728071" name="Rectangle 7"/>
          <p:cNvSpPr>
            <a:spLocks noChangeArrowheads="1"/>
          </p:cNvSpPr>
          <p:nvPr/>
        </p:nvSpPr>
        <p:spPr bwMode="auto">
          <a:xfrm>
            <a:off x="2105025" y="3273425"/>
            <a:ext cx="4378325" cy="1373188"/>
          </a:xfrm>
          <a:prstGeom prst="rect">
            <a:avLst/>
          </a:prstGeom>
          <a:gradFill rotWithShape="0">
            <a:gsLst>
              <a:gs pos="0">
                <a:schemeClr val="bg1">
                  <a:gamma/>
                  <a:shade val="46275"/>
                  <a:invGamma/>
                </a:schemeClr>
              </a:gs>
              <a:gs pos="100000">
                <a:schemeClr val="bg1"/>
              </a:gs>
            </a:gsLst>
            <a:lin ang="5400000" scaled="1"/>
          </a:gra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072" name="Line 8"/>
          <p:cNvSpPr>
            <a:spLocks noChangeShapeType="1"/>
          </p:cNvSpPr>
          <p:nvPr/>
        </p:nvSpPr>
        <p:spPr bwMode="auto">
          <a:xfrm>
            <a:off x="2105025" y="3983038"/>
            <a:ext cx="4378325" cy="0"/>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074" name="Line 10"/>
          <p:cNvSpPr>
            <a:spLocks noChangeShapeType="1"/>
          </p:cNvSpPr>
          <p:nvPr/>
        </p:nvSpPr>
        <p:spPr bwMode="auto">
          <a:xfrm>
            <a:off x="4419600" y="3276600"/>
            <a:ext cx="0" cy="1373188"/>
          </a:xfrm>
          <a:prstGeom prst="line">
            <a:avLst/>
          </a:prstGeom>
          <a:noFill/>
          <a:ln w="381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8076" name="Text Box 12"/>
          <p:cNvSpPr txBox="1">
            <a:spLocks noChangeArrowheads="1"/>
          </p:cNvSpPr>
          <p:nvPr/>
        </p:nvSpPr>
        <p:spPr bwMode="auto">
          <a:xfrm>
            <a:off x="2514600" y="2667000"/>
            <a:ext cx="1795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Male-expert</a:t>
            </a:r>
            <a:endParaRPr lang="en-US" altLang="en-US" sz="2800"/>
          </a:p>
        </p:txBody>
      </p:sp>
      <p:sp>
        <p:nvSpPr>
          <p:cNvPr id="728078" name="Text Box 14"/>
          <p:cNvSpPr txBox="1">
            <a:spLocks noChangeArrowheads="1"/>
          </p:cNvSpPr>
          <p:nvPr/>
        </p:nvSpPr>
        <p:spPr bwMode="auto">
          <a:xfrm>
            <a:off x="762000" y="3352800"/>
            <a:ext cx="81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High</a:t>
            </a:r>
            <a:endParaRPr lang="en-US" altLang="en-US" sz="2800"/>
          </a:p>
        </p:txBody>
      </p:sp>
      <p:sp>
        <p:nvSpPr>
          <p:cNvPr id="728080" name="Text Box 16"/>
          <p:cNvSpPr txBox="1">
            <a:spLocks noChangeArrowheads="1"/>
          </p:cNvSpPr>
          <p:nvPr/>
        </p:nvSpPr>
        <p:spPr bwMode="auto">
          <a:xfrm>
            <a:off x="2971800" y="34290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2</a:t>
            </a:r>
            <a:endParaRPr lang="en-US" altLang="en-US" sz="2400" b="1">
              <a:effectLst>
                <a:outerShdw blurRad="38100" dist="38100" dir="2700000" algn="tl">
                  <a:srgbClr val="FFFFFF"/>
                </a:outerShdw>
              </a:effectLst>
            </a:endParaRPr>
          </a:p>
        </p:txBody>
      </p:sp>
      <p:sp>
        <p:nvSpPr>
          <p:cNvPr id="728083" name="Text Box 19"/>
          <p:cNvSpPr txBox="1">
            <a:spLocks noChangeArrowheads="1"/>
          </p:cNvSpPr>
          <p:nvPr/>
        </p:nvSpPr>
        <p:spPr bwMode="auto">
          <a:xfrm>
            <a:off x="3048000" y="41148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9</a:t>
            </a:r>
            <a:endParaRPr lang="en-US" altLang="en-US" sz="2400" b="1">
              <a:effectLst>
                <a:outerShdw blurRad="38100" dist="38100" dir="2700000" algn="tl">
                  <a:srgbClr val="FFFFFF"/>
                </a:outerShdw>
              </a:effectLst>
            </a:endParaRPr>
          </a:p>
        </p:txBody>
      </p:sp>
      <p:sp>
        <p:nvSpPr>
          <p:cNvPr id="728085" name="Text Box 21"/>
          <p:cNvSpPr txBox="1">
            <a:spLocks noChangeArrowheads="1"/>
          </p:cNvSpPr>
          <p:nvPr/>
        </p:nvSpPr>
        <p:spPr bwMode="auto">
          <a:xfrm>
            <a:off x="609600" y="4876800"/>
            <a:ext cx="1087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A Mean</a:t>
            </a:r>
            <a:endParaRPr lang="en-US" altLang="en-US" sz="2400" b="1">
              <a:effectLst>
                <a:outerShdw blurRad="38100" dist="38100" dir="2700000" algn="tl">
                  <a:srgbClr val="FFFFFF"/>
                </a:outerShdw>
              </a:effectLst>
            </a:endParaRPr>
          </a:p>
        </p:txBody>
      </p:sp>
      <p:sp>
        <p:nvSpPr>
          <p:cNvPr id="728086" name="Text Box 22"/>
          <p:cNvSpPr txBox="1">
            <a:spLocks noChangeArrowheads="1"/>
          </p:cNvSpPr>
          <p:nvPr/>
        </p:nvSpPr>
        <p:spPr bwMode="auto">
          <a:xfrm>
            <a:off x="6691313" y="2909888"/>
            <a:ext cx="1089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rgbClr val="FA58EB"/>
                </a:solidFill>
                <a:effectLst>
                  <a:outerShdw blurRad="38100" dist="38100" dir="2700000" algn="tl">
                    <a:srgbClr val="000000"/>
                  </a:outerShdw>
                </a:effectLst>
              </a:rPr>
              <a:t>B Mean</a:t>
            </a:r>
            <a:endParaRPr lang="en-US" altLang="en-US" sz="2000" b="1">
              <a:effectLst>
                <a:outerShdw blurRad="38100" dist="38100" dir="2700000" algn="tl">
                  <a:srgbClr val="FFFFFF"/>
                </a:outerShdw>
              </a:effectLst>
            </a:endParaRPr>
          </a:p>
        </p:txBody>
      </p:sp>
      <p:sp>
        <p:nvSpPr>
          <p:cNvPr id="728087" name="Text Box 23"/>
          <p:cNvSpPr txBox="1">
            <a:spLocks noChangeArrowheads="1"/>
          </p:cNvSpPr>
          <p:nvPr/>
        </p:nvSpPr>
        <p:spPr bwMode="auto">
          <a:xfrm>
            <a:off x="798513" y="4038600"/>
            <a:ext cx="744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a:solidFill>
                  <a:schemeClr val="accent2"/>
                </a:solidFill>
              </a:rPr>
              <a:t>Low</a:t>
            </a:r>
            <a:endParaRPr lang="en-US" altLang="en-US" sz="2800"/>
          </a:p>
        </p:txBody>
      </p:sp>
      <p:sp>
        <p:nvSpPr>
          <p:cNvPr id="728089" name="Text Box 25"/>
          <p:cNvSpPr txBox="1">
            <a:spLocks noChangeArrowheads="1"/>
          </p:cNvSpPr>
          <p:nvPr/>
        </p:nvSpPr>
        <p:spPr bwMode="auto">
          <a:xfrm>
            <a:off x="5181600" y="3505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effectLst>
                  <a:outerShdw blurRad="38100" dist="38100" dir="2700000" algn="tl">
                    <a:srgbClr val="FFFFFF"/>
                  </a:outerShdw>
                </a:effectLst>
              </a:rPr>
              <a:t>8</a:t>
            </a:r>
            <a:endParaRPr lang="en-US" altLang="en-US" sz="2400" b="1">
              <a:effectLst>
                <a:outerShdw blurRad="38100" dist="38100" dir="2700000" algn="tl">
                  <a:srgbClr val="FFFFFF"/>
                </a:outerShdw>
              </a:effectLst>
            </a:endParaRPr>
          </a:p>
        </p:txBody>
      </p:sp>
      <p:sp>
        <p:nvSpPr>
          <p:cNvPr id="728090" name="Text Box 26"/>
          <p:cNvSpPr txBox="1">
            <a:spLocks noChangeArrowheads="1"/>
          </p:cNvSpPr>
          <p:nvPr/>
        </p:nvSpPr>
        <p:spPr bwMode="auto">
          <a:xfrm>
            <a:off x="5181600" y="4114800"/>
            <a:ext cx="43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effectLst>
                  <a:outerShdw blurRad="38100" dist="38100" dir="2700000" algn="tl">
                    <a:srgbClr val="FFFFFF"/>
                  </a:outerShdw>
                </a:effectLst>
              </a:rPr>
              <a:t>3</a:t>
            </a:r>
            <a:endParaRPr lang="en-US" altLang="en-US" sz="2400" b="1">
              <a:effectLst>
                <a:outerShdw blurRad="38100" dist="38100" dir="2700000" algn="tl">
                  <a:srgbClr val="FFFFFF"/>
                </a:outerShdw>
              </a:effectLst>
            </a:endParaRPr>
          </a:p>
        </p:txBody>
      </p:sp>
      <p:grpSp>
        <p:nvGrpSpPr>
          <p:cNvPr id="728128" name="Group 64"/>
          <p:cNvGrpSpPr>
            <a:grpSpLocks/>
          </p:cNvGrpSpPr>
          <p:nvPr/>
        </p:nvGrpSpPr>
        <p:grpSpPr bwMode="auto">
          <a:xfrm>
            <a:off x="3074988" y="4800600"/>
            <a:ext cx="2673350" cy="457200"/>
            <a:chOff x="1937" y="3024"/>
            <a:chExt cx="1684" cy="288"/>
          </a:xfrm>
        </p:grpSpPr>
        <p:sp>
          <p:nvSpPr>
            <p:cNvPr id="728094" name="Text Box 30"/>
            <p:cNvSpPr txBox="1">
              <a:spLocks noChangeArrowheads="1"/>
            </p:cNvSpPr>
            <p:nvPr/>
          </p:nvSpPr>
          <p:spPr bwMode="auto">
            <a:xfrm>
              <a:off x="1937" y="3024"/>
              <a:ext cx="3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5.5</a:t>
              </a:r>
            </a:p>
          </p:txBody>
        </p:sp>
        <p:sp>
          <p:nvSpPr>
            <p:cNvPr id="728096" name="Text Box 32"/>
            <p:cNvSpPr txBox="1">
              <a:spLocks noChangeArrowheads="1"/>
            </p:cNvSpPr>
            <p:nvPr/>
          </p:nvSpPr>
          <p:spPr bwMode="auto">
            <a:xfrm>
              <a:off x="3238" y="3024"/>
              <a:ext cx="3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2400" b="1">
                  <a:solidFill>
                    <a:schemeClr val="tx2"/>
                  </a:solidFill>
                  <a:effectLst>
                    <a:outerShdw blurRad="38100" dist="38100" dir="2700000" algn="tl">
                      <a:srgbClr val="000000"/>
                    </a:outerShdw>
                  </a:effectLst>
                </a:rPr>
                <a:t>5.5</a:t>
              </a:r>
            </a:p>
          </p:txBody>
        </p:sp>
      </p:grpSp>
      <p:sp>
        <p:nvSpPr>
          <p:cNvPr id="728127" name="Text Box 63"/>
          <p:cNvSpPr txBox="1">
            <a:spLocks noChangeArrowheads="1"/>
          </p:cNvSpPr>
          <p:nvPr/>
        </p:nvSpPr>
        <p:spPr bwMode="auto">
          <a:xfrm>
            <a:off x="4419600" y="2667000"/>
            <a:ext cx="2151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accent2"/>
                </a:solidFill>
              </a:rPr>
              <a:t>Female-expert</a:t>
            </a:r>
            <a:endParaRPr lang="en-US" altLang="en-US" sz="2800"/>
          </a:p>
        </p:txBody>
      </p:sp>
    </p:spTree>
    <p:extLst>
      <p:ext uri="{BB962C8B-B14F-4D97-AF65-F5344CB8AC3E}">
        <p14:creationId xmlns:p14="http://schemas.microsoft.com/office/powerpoint/2010/main" val="2384906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728128"/>
                                        </p:tgtEl>
                                        <p:attrNameLst>
                                          <p:attrName>style.visibility</p:attrName>
                                        </p:attrNameLst>
                                      </p:cBhvr>
                                      <p:to>
                                        <p:strVal val="visible"/>
                                      </p:to>
                                    </p:set>
                                    <p:anim calcmode="lin" valueType="num">
                                      <p:cBhvr>
                                        <p:cTn id="7" dur="500" fill="hold"/>
                                        <p:tgtEl>
                                          <p:spTgt spid="728128"/>
                                        </p:tgtEl>
                                        <p:attrNameLst>
                                          <p:attrName>ppt_w</p:attrName>
                                        </p:attrNameLst>
                                      </p:cBhvr>
                                      <p:tavLst>
                                        <p:tav tm="0">
                                          <p:val>
                                            <p:fltVal val="0"/>
                                          </p:val>
                                        </p:tav>
                                        <p:tav tm="100000">
                                          <p:val>
                                            <p:strVal val="#ppt_w"/>
                                          </p:val>
                                        </p:tav>
                                      </p:tavLst>
                                    </p:anim>
                                    <p:anim calcmode="lin" valueType="num">
                                      <p:cBhvr>
                                        <p:cTn id="8" dur="500" fill="hold"/>
                                        <p:tgtEl>
                                          <p:spTgt spid="72812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 fill="hold" nodeType="clickEffect">
                                  <p:stCondLst>
                                    <p:cond delay="0"/>
                                  </p:stCondLst>
                                  <p:childTnLst>
                                    <p:set>
                                      <p:cBhvr>
                                        <p:cTn id="12" dur="1" fill="hold">
                                          <p:stCondLst>
                                            <p:cond delay="0"/>
                                          </p:stCondLst>
                                        </p:cTn>
                                        <p:tgtEl>
                                          <p:spTgt spid="728068"/>
                                        </p:tgtEl>
                                        <p:attrNameLst>
                                          <p:attrName>style.visibility</p:attrName>
                                        </p:attrNameLst>
                                      </p:cBhvr>
                                      <p:to>
                                        <p:strVal val="visible"/>
                                      </p:to>
                                    </p:set>
                                    <p:anim calcmode="lin" valueType="num">
                                      <p:cBhvr>
                                        <p:cTn id="13" dur="500" fill="hold"/>
                                        <p:tgtEl>
                                          <p:spTgt spid="728068"/>
                                        </p:tgtEl>
                                        <p:attrNameLst>
                                          <p:attrName>ppt_x</p:attrName>
                                        </p:attrNameLst>
                                      </p:cBhvr>
                                      <p:tavLst>
                                        <p:tav tm="0">
                                          <p:val>
                                            <p:strVal val="#ppt_x"/>
                                          </p:val>
                                        </p:tav>
                                        <p:tav tm="100000">
                                          <p:val>
                                            <p:strVal val="#ppt_x"/>
                                          </p:val>
                                        </p:tav>
                                      </p:tavLst>
                                    </p:anim>
                                    <p:anim calcmode="lin" valueType="num">
                                      <p:cBhvr>
                                        <p:cTn id="14" dur="500" fill="hold"/>
                                        <p:tgtEl>
                                          <p:spTgt spid="728068"/>
                                        </p:tgtEl>
                                        <p:attrNameLst>
                                          <p:attrName>ppt_y</p:attrName>
                                        </p:attrNameLst>
                                      </p:cBhvr>
                                      <p:tavLst>
                                        <p:tav tm="0">
                                          <p:val>
                                            <p:strVal val="#ppt_y-#ppt_h/2"/>
                                          </p:val>
                                        </p:tav>
                                        <p:tav tm="100000">
                                          <p:val>
                                            <p:strVal val="#ppt_y"/>
                                          </p:val>
                                        </p:tav>
                                      </p:tavLst>
                                    </p:anim>
                                    <p:anim calcmode="lin" valueType="num">
                                      <p:cBhvr>
                                        <p:cTn id="15" dur="500" fill="hold"/>
                                        <p:tgtEl>
                                          <p:spTgt spid="728068"/>
                                        </p:tgtEl>
                                        <p:attrNameLst>
                                          <p:attrName>ppt_w</p:attrName>
                                        </p:attrNameLst>
                                      </p:cBhvr>
                                      <p:tavLst>
                                        <p:tav tm="0">
                                          <p:val>
                                            <p:strVal val="#ppt_w"/>
                                          </p:val>
                                        </p:tav>
                                        <p:tav tm="100000">
                                          <p:val>
                                            <p:strVal val="#ppt_w"/>
                                          </p:val>
                                        </p:tav>
                                      </p:tavLst>
                                    </p:anim>
                                    <p:anim calcmode="lin" valueType="num">
                                      <p:cBhvr>
                                        <p:cTn id="16" dur="500" fill="hold"/>
                                        <p:tgtEl>
                                          <p:spTgt spid="72806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defRPr kumimoji="1" sz="2400">
                <a:solidFill>
                  <a:schemeClr val="tx1"/>
                </a:solidFill>
                <a:latin typeface="Arial" charset="0"/>
              </a:defRPr>
            </a:lvl1pPr>
            <a:lvl2pPr>
              <a:defRPr kumimoji="1" sz="2400">
                <a:solidFill>
                  <a:schemeClr val="tx1"/>
                </a:solidFill>
                <a:latin typeface="Arial" charset="0"/>
              </a:defRPr>
            </a:lvl2pPr>
            <a:lvl3pPr>
              <a:defRPr kumimoji="1" sz="2400">
                <a:solidFill>
                  <a:schemeClr val="tx1"/>
                </a:solidFill>
                <a:latin typeface="Arial" charset="0"/>
              </a:defRPr>
            </a:lvl3pPr>
            <a:lvl4pPr>
              <a:defRPr kumimoji="1" sz="2400">
                <a:solidFill>
                  <a:schemeClr val="tx1"/>
                </a:solidFill>
                <a:latin typeface="Arial" charset="0"/>
              </a:defRPr>
            </a:lvl4pPr>
            <a:lvl5pPr>
              <a:defRPr kumimoji="1" sz="2400">
                <a:solidFill>
                  <a:schemeClr val="tx1"/>
                </a:solidFill>
                <a:latin typeface="Arial" charset="0"/>
              </a:defRPr>
            </a:lvl5pPr>
            <a:lvl6pPr marL="457200" fontAlgn="base">
              <a:spcBef>
                <a:spcPct val="0"/>
              </a:spcBef>
              <a:spcAft>
                <a:spcPct val="0"/>
              </a:spcAft>
              <a:defRPr kumimoji="1" sz="2400">
                <a:solidFill>
                  <a:schemeClr val="tx1"/>
                </a:solidFill>
                <a:latin typeface="Arial" charset="0"/>
              </a:defRPr>
            </a:lvl6pPr>
            <a:lvl7pPr marL="914400" fontAlgn="base">
              <a:spcBef>
                <a:spcPct val="0"/>
              </a:spcBef>
              <a:spcAft>
                <a:spcPct val="0"/>
              </a:spcAft>
              <a:defRPr kumimoji="1" sz="2400">
                <a:solidFill>
                  <a:schemeClr val="tx1"/>
                </a:solidFill>
                <a:latin typeface="Arial" charset="0"/>
              </a:defRPr>
            </a:lvl7pPr>
            <a:lvl8pPr marL="1371600" fontAlgn="base">
              <a:spcBef>
                <a:spcPct val="0"/>
              </a:spcBef>
              <a:spcAft>
                <a:spcPct val="0"/>
              </a:spcAft>
              <a:defRPr kumimoji="1" sz="2400">
                <a:solidFill>
                  <a:schemeClr val="tx1"/>
                </a:solidFill>
                <a:latin typeface="Arial" charset="0"/>
              </a:defRPr>
            </a:lvl8pPr>
            <a:lvl9pPr marL="1828800" fontAlgn="base">
              <a:spcBef>
                <a:spcPct val="0"/>
              </a:spcBef>
              <a:spcAft>
                <a:spcPct val="0"/>
              </a:spcAft>
              <a:defRPr kumimoji="1" sz="2400">
                <a:solidFill>
                  <a:schemeClr val="tx1"/>
                </a:solidFill>
                <a:latin typeface="Arial" charset="0"/>
              </a:defRPr>
            </a:lvl9pPr>
          </a:lstStyle>
          <a:p>
            <a:r>
              <a:rPr kumimoji="0" lang="en-US" altLang="en-US" sz="4400">
                <a:solidFill>
                  <a:schemeClr val="tx2"/>
                </a:solidFill>
                <a:effectLst>
                  <a:outerShdw blurRad="38100" dist="38100" dir="2700000" algn="tl">
                    <a:srgbClr val="000000"/>
                  </a:outerShdw>
                </a:effectLst>
              </a:rPr>
              <a:t>Results for #3</a:t>
            </a:r>
            <a:endParaRPr kumimoji="0" lang="en-CA" altLang="en-US" sz="4400">
              <a:solidFill>
                <a:schemeClr val="tx2"/>
              </a:solidFill>
              <a:effectLst>
                <a:outerShdw blurRad="38100" dist="38100" dir="2700000" algn="tl">
                  <a:srgbClr val="000000"/>
                </a:outerShdw>
              </a:effectLst>
            </a:endParaRPr>
          </a:p>
        </p:txBody>
      </p:sp>
      <p:graphicFrame>
        <p:nvGraphicFramePr>
          <p:cNvPr id="730115" name="Object 3"/>
          <p:cNvGraphicFramePr>
            <a:graphicFrameLocks noChangeAspect="1"/>
          </p:cNvGraphicFramePr>
          <p:nvPr/>
        </p:nvGraphicFramePr>
        <p:xfrm>
          <a:off x="1066800" y="2362200"/>
          <a:ext cx="6400800" cy="4279900"/>
        </p:xfrm>
        <a:graphic>
          <a:graphicData uri="http://schemas.openxmlformats.org/presentationml/2006/ole">
            <mc:AlternateContent xmlns:mc="http://schemas.openxmlformats.org/markup-compatibility/2006">
              <mc:Choice xmlns:v="urn:schemas-microsoft-com:vml" Requires="v">
                <p:oleObj spid="_x0000_s3076" name="Chart" r:id="rId4" imgW="6096135" imgH="4076807" progId="MSGraph.Chart.8">
                  <p:embed followColorScheme="full"/>
                </p:oleObj>
              </mc:Choice>
              <mc:Fallback>
                <p:oleObj name="Chart" r:id="rId4" imgW="6096135" imgH="4076807" progId="MSGraph.Chart.8">
                  <p:embed followColorScheme="full"/>
                  <p:pic>
                    <p:nvPicPr>
                      <p:cNvPr id="0" name=""/>
                      <p:cNvPicPr>
                        <a:picLocks noChangeAspect="1" noChangeArrowheads="1"/>
                      </p:cNvPicPr>
                      <p:nvPr/>
                    </p:nvPicPr>
                    <p:blipFill>
                      <a:blip r:embed="rId5"/>
                      <a:srcRect/>
                      <a:stretch>
                        <a:fillRect/>
                      </a:stretch>
                    </p:blipFill>
                    <p:spPr bwMode="auto">
                      <a:xfrm>
                        <a:off x="1066800" y="2362200"/>
                        <a:ext cx="6400800" cy="427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14162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30115">
                                            <p:oleChartEl type="gridLegend"/>
                                          </p:spTgt>
                                        </p:tgtEl>
                                        <p:attrNameLst>
                                          <p:attrName>style.visibility</p:attrName>
                                        </p:attrNameLst>
                                      </p:cBhvr>
                                      <p:to>
                                        <p:strVal val="visible"/>
                                      </p:to>
                                    </p:set>
                                    <p:animEffect transition="in" filter="barn(inHorizontal)">
                                      <p:cBhvr>
                                        <p:cTn id="7" dur="500"/>
                                        <p:tgtEl>
                                          <p:spTgt spid="730115">
                                            <p:oleChartEl type="gridLegend"/>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30115">
                                            <p:oleChartEl type="series" lvl="1"/>
                                          </p:spTgt>
                                        </p:tgtEl>
                                        <p:attrNameLst>
                                          <p:attrName>style.visibility</p:attrName>
                                        </p:attrNameLst>
                                      </p:cBhvr>
                                      <p:to>
                                        <p:strVal val="visible"/>
                                      </p:to>
                                    </p:set>
                                    <p:animEffect transition="in" filter="barn(inHorizontal)">
                                      <p:cBhvr>
                                        <p:cTn id="12" dur="500"/>
                                        <p:tgtEl>
                                          <p:spTgt spid="730115">
                                            <p:oleChartEl type="series" lvl="1"/>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30115">
                                            <p:oleChartEl type="series" lvl="2"/>
                                          </p:spTgt>
                                        </p:tgtEl>
                                        <p:attrNameLst>
                                          <p:attrName>style.visibility</p:attrName>
                                        </p:attrNameLst>
                                      </p:cBhvr>
                                      <p:to>
                                        <p:strVal val="visible"/>
                                      </p:to>
                                    </p:set>
                                    <p:animEffect transition="in" filter="barn(inHorizontal)">
                                      <p:cBhvr>
                                        <p:cTn id="17" dur="500"/>
                                        <p:tgtEl>
                                          <p:spTgt spid="730115">
                                            <p:oleChartEl type="series" lvl="2"/>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30115" grpId="0" bld="series"/>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710</Words>
  <Application>Microsoft Office PowerPoint</Application>
  <PresentationFormat>On-screen Show (4:3)</PresentationFormat>
  <Paragraphs>105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Microsoft Graph Chart</vt:lpstr>
      <vt:lpstr>Class Exercise # 1</vt:lpstr>
      <vt:lpstr>Results for #1</vt:lpstr>
      <vt:lpstr>Results for #1</vt:lpstr>
      <vt:lpstr>Class Exercise # 2</vt:lpstr>
      <vt:lpstr>Results for #2</vt:lpstr>
      <vt:lpstr>Results for #2</vt:lpstr>
      <vt:lpstr>Class Exercise # 3</vt:lpstr>
      <vt:lpstr>Results for #3</vt:lpstr>
      <vt:lpstr>PowerPoint Presentation</vt:lpstr>
      <vt:lpstr>Class Exercise # 4</vt:lpstr>
      <vt:lpstr>Results for #4</vt:lpstr>
      <vt:lpstr>Results for #4</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Exercise # 1</dc:title>
  <dc:creator>Classroom User</dc:creator>
  <cp:lastModifiedBy>Classroom User</cp:lastModifiedBy>
  <cp:revision>2</cp:revision>
  <dcterms:created xsi:type="dcterms:W3CDTF">2014-03-13T21:32:14Z</dcterms:created>
  <dcterms:modified xsi:type="dcterms:W3CDTF">2014-03-13T21:33:28Z</dcterms:modified>
</cp:coreProperties>
</file>