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sldIdLst>
    <p:sldId id="256" r:id="rId2"/>
    <p:sldId id="321" r:id="rId3"/>
    <p:sldId id="261" r:id="rId4"/>
    <p:sldId id="262" r:id="rId5"/>
    <p:sldId id="263" r:id="rId6"/>
    <p:sldId id="264" r:id="rId7"/>
    <p:sldId id="265" r:id="rId8"/>
    <p:sldId id="258" r:id="rId9"/>
    <p:sldId id="266" r:id="rId10"/>
    <p:sldId id="259" r:id="rId11"/>
    <p:sldId id="268" r:id="rId12"/>
    <p:sldId id="260" r:id="rId13"/>
    <p:sldId id="272" r:id="rId14"/>
    <p:sldId id="274" r:id="rId15"/>
    <p:sldId id="279" r:id="rId16"/>
    <p:sldId id="277" r:id="rId17"/>
    <p:sldId id="280" r:id="rId18"/>
    <p:sldId id="281" r:id="rId19"/>
    <p:sldId id="282" r:id="rId20"/>
    <p:sldId id="284" r:id="rId21"/>
    <p:sldId id="285" r:id="rId22"/>
    <p:sldId id="286" r:id="rId23"/>
    <p:sldId id="287" r:id="rId24"/>
    <p:sldId id="288" r:id="rId25"/>
    <p:sldId id="289" r:id="rId26"/>
    <p:sldId id="291" r:id="rId27"/>
    <p:sldId id="292" r:id="rId28"/>
    <p:sldId id="293" r:id="rId29"/>
    <p:sldId id="294" r:id="rId30"/>
    <p:sldId id="297" r:id="rId31"/>
    <p:sldId id="295" r:id="rId32"/>
    <p:sldId id="296" r:id="rId33"/>
    <p:sldId id="298" r:id="rId34"/>
    <p:sldId id="299" r:id="rId35"/>
    <p:sldId id="300" r:id="rId36"/>
    <p:sldId id="302" r:id="rId37"/>
    <p:sldId id="303" r:id="rId38"/>
    <p:sldId id="308" r:id="rId39"/>
    <p:sldId id="320" r:id="rId40"/>
    <p:sldId id="314" r:id="rId41"/>
    <p:sldId id="310" r:id="rId42"/>
    <p:sldId id="322" r:id="rId43"/>
    <p:sldId id="323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92" autoAdjust="0"/>
  </p:normalViewPr>
  <p:slideViewPr>
    <p:cSldViewPr snapToGrid="0" snapToObjects="1">
      <p:cViewPr varScale="1">
        <p:scale>
          <a:sx n="97" d="100"/>
          <a:sy n="97" d="100"/>
        </p:scale>
        <p:origin x="-12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58846BF-84C5-3E4A-9502-C4AFF8C68039}" type="datetimeFigureOut">
              <a:rPr lang="en-US" smtClean="0"/>
              <a:t>2014-03-14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46BF-84C5-3E4A-9502-C4AFF8C68039}" type="datetimeFigureOut">
              <a:rPr lang="en-US" smtClean="0"/>
              <a:t>2014-03-14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252E-00B4-7648-B066-649381E9E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46BF-84C5-3E4A-9502-C4AFF8C68039}" type="datetimeFigureOut">
              <a:rPr lang="en-US" smtClean="0"/>
              <a:t>2014-03-14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252E-00B4-7648-B066-649381E9E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46BF-84C5-3E4A-9502-C4AFF8C68039}" type="datetimeFigureOut">
              <a:rPr lang="en-US" smtClean="0"/>
              <a:t>2014-03-14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252E-00B4-7648-B066-649381E9E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46BF-84C5-3E4A-9502-C4AFF8C68039}" type="datetimeFigureOut">
              <a:rPr lang="en-US" smtClean="0"/>
              <a:t>2014-03-14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252E-00B4-7648-B066-649381E9E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46BF-84C5-3E4A-9502-C4AFF8C68039}" type="datetimeFigureOut">
              <a:rPr lang="en-US" smtClean="0"/>
              <a:t>2014-03-14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252E-00B4-7648-B066-649381E9E2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46BF-84C5-3E4A-9502-C4AFF8C68039}" type="datetimeFigureOut">
              <a:rPr lang="en-US" smtClean="0"/>
              <a:t>2014-03-14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252E-00B4-7648-B066-649381E9E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46BF-84C5-3E4A-9502-C4AFF8C68039}" type="datetimeFigureOut">
              <a:rPr lang="en-US" smtClean="0"/>
              <a:t>2014-03-14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252E-00B4-7648-B066-649381E9E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46BF-84C5-3E4A-9502-C4AFF8C68039}" type="datetimeFigureOut">
              <a:rPr lang="en-US" smtClean="0"/>
              <a:t>2014-03-14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252E-00B4-7648-B066-649381E9E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46BF-84C5-3E4A-9502-C4AFF8C68039}" type="datetimeFigureOut">
              <a:rPr lang="en-US" smtClean="0"/>
              <a:t>2014-03-14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46BF-84C5-3E4A-9502-C4AFF8C68039}" type="datetimeFigureOut">
              <a:rPr lang="en-US" smtClean="0"/>
              <a:t>2014-03-14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252E-00B4-7648-B066-649381E9E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58846BF-84C5-3E4A-9502-C4AFF8C68039}" type="datetimeFigureOut">
              <a:rPr lang="en-US" smtClean="0"/>
              <a:t>2014-03-14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136252E-00B4-7648-B066-649381E9E2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PSYC2030</a:t>
            </a:r>
            <a:br>
              <a:rPr lang="en-US" dirty="0" smtClean="0"/>
            </a:br>
            <a:r>
              <a:rPr lang="en-US" dirty="0" smtClean="0"/>
              <a:t>Exam Review #2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March 13</a:t>
            </a:r>
            <a:r>
              <a:rPr lang="en-US" baseline="30000" dirty="0" smtClean="0"/>
              <a:t>th</a:t>
            </a:r>
            <a:r>
              <a:rPr lang="en-US" dirty="0" smtClean="0"/>
              <a:t>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19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i="1" dirty="0"/>
              <a:t>The Validity of Experimental </a:t>
            </a:r>
            <a:r>
              <a:rPr lang="en-US" i="1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664" y="2323652"/>
            <a:ext cx="7855950" cy="4026954"/>
          </a:xfrm>
        </p:spPr>
        <p:txBody>
          <a:bodyPr>
            <a:no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/>
              <a:t>Give two examples of mistakes that result in a loss of statistical conclusion validity. </a:t>
            </a:r>
            <a:endParaRPr lang="en-US" dirty="0" smtClean="0"/>
          </a:p>
          <a:p>
            <a:pPr marL="742950" lvl="2" indent="-342900"/>
            <a:r>
              <a:rPr lang="en-US" sz="2200" dirty="0" smtClean="0"/>
              <a:t>What is statistical conclusion validity?</a:t>
            </a:r>
          </a:p>
          <a:p>
            <a:pPr marL="1200150" lvl="3" indent="-342900"/>
            <a:r>
              <a:rPr lang="en-US" sz="2200" dirty="0" smtClean="0"/>
              <a:t>The extent to which the researcher uses statistics properly and draws the appropriate conclusions from the statistical analysis</a:t>
            </a:r>
          </a:p>
          <a:p>
            <a:pPr marL="742950" lvl="2" indent="-342900"/>
            <a:r>
              <a:rPr lang="en-US" sz="2200" dirty="0" smtClean="0"/>
              <a:t>Examples of mistakes:</a:t>
            </a:r>
          </a:p>
          <a:p>
            <a:pPr marL="1200150" lvl="3" indent="-342900"/>
            <a:r>
              <a:rPr lang="en-US" sz="2200" dirty="0" smtClean="0"/>
              <a:t>Using the wrong analysis technique or violate some of the assumptions required for performing a particular analysis</a:t>
            </a:r>
          </a:p>
          <a:p>
            <a:pPr marL="1200150" lvl="3" indent="-342900"/>
            <a:r>
              <a:rPr lang="en-US" sz="2200" dirty="0" smtClean="0"/>
              <a:t>Reporting some results but not others</a:t>
            </a:r>
          </a:p>
          <a:p>
            <a:pPr marL="1200150" lvl="3" indent="-342900"/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06087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The Validity of Experimental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290" y="2323652"/>
            <a:ext cx="7816671" cy="4053142"/>
          </a:xfrm>
        </p:spPr>
        <p:txBody>
          <a:bodyPr/>
          <a:lstStyle/>
          <a:p>
            <a:r>
              <a:rPr lang="en-US" dirty="0" smtClean="0"/>
              <a:t>Distinguish internal from </a:t>
            </a:r>
            <a:r>
              <a:rPr lang="en-US" dirty="0"/>
              <a:t>external validity. </a:t>
            </a:r>
            <a:endParaRPr lang="en-US" dirty="0" smtClean="0"/>
          </a:p>
          <a:p>
            <a:pPr lvl="1"/>
            <a:r>
              <a:rPr lang="en-US" dirty="0" smtClean="0"/>
              <a:t>Internal validity: the degree to which an experiment is methodologically sound and confound-free</a:t>
            </a:r>
          </a:p>
          <a:p>
            <a:pPr lvl="1"/>
            <a:r>
              <a:rPr lang="en-US" dirty="0" smtClean="0"/>
              <a:t>External validity: the degree to which research findings generalize beyond the specific experiment being conducted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58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i="1" dirty="0"/>
              <a:t>Threats to Internal </a:t>
            </a:r>
            <a:r>
              <a:rPr lang="en-US" i="1" dirty="0" smtClean="0"/>
              <a:t>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130" y="2323652"/>
            <a:ext cx="7829764" cy="3987672"/>
          </a:xfrm>
        </p:spPr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/>
              <a:t>How might attrition reduce an experiment’s internal validity? </a:t>
            </a:r>
            <a:endParaRPr lang="en-US" dirty="0" smtClean="0"/>
          </a:p>
          <a:p>
            <a:pPr marL="742950" lvl="2" indent="-342900"/>
            <a:r>
              <a:rPr lang="en-US" b="1" dirty="0" smtClean="0"/>
              <a:t>Attrition:</a:t>
            </a:r>
            <a:r>
              <a:rPr lang="en-US" dirty="0" smtClean="0"/>
              <a:t> participants leaving the study over the course of time</a:t>
            </a:r>
          </a:p>
          <a:p>
            <a:pPr marL="742950" lvl="2" indent="-342900"/>
            <a:r>
              <a:rPr lang="en-US" dirty="0" smtClean="0"/>
              <a:t>Problem?</a:t>
            </a:r>
          </a:p>
          <a:p>
            <a:pPr marL="1200150" lvl="3" indent="-342900"/>
            <a:r>
              <a:rPr lang="en-US" dirty="0" smtClean="0"/>
              <a:t>The group finishing the study is made up of different types of people than is the group that started the study.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494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Threats to Internal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942" y="2323652"/>
            <a:ext cx="7698833" cy="4013860"/>
          </a:xfrm>
        </p:spPr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/>
              <a:t>Distinguish between testing and instrumentation as threats to the internal validity of a study. </a:t>
            </a:r>
            <a:endParaRPr lang="en-US" dirty="0" smtClean="0"/>
          </a:p>
          <a:p>
            <a:pPr marL="742950" lvl="2" indent="-342900"/>
            <a:r>
              <a:rPr lang="en-US" b="1" dirty="0" smtClean="0"/>
              <a:t>Testing: </a:t>
            </a:r>
            <a:r>
              <a:rPr lang="en-US" dirty="0"/>
              <a:t>O</a:t>
            </a:r>
            <a:r>
              <a:rPr lang="en-US" dirty="0" smtClean="0"/>
              <a:t>ccurs when the fact of taking a pretest influences posttest scores (perhaps by sensitizing participants to the purpose of the study)  </a:t>
            </a:r>
          </a:p>
          <a:p>
            <a:pPr marL="742950" lvl="2" indent="-342900"/>
            <a:r>
              <a:rPr lang="en-US" b="1" dirty="0" smtClean="0"/>
              <a:t>Instrumentation: </a:t>
            </a:r>
            <a:r>
              <a:rPr lang="en-US" dirty="0" smtClean="0"/>
              <a:t>Occurs when the measuring instrument changes from the pretest to the posttest </a:t>
            </a:r>
          </a:p>
          <a:p>
            <a:pPr marL="742950" lvl="2" indent="-34290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64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88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Between-Subjects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315" y="2323652"/>
            <a:ext cx="7633365" cy="4026954"/>
          </a:xfrm>
        </p:spPr>
        <p:txBody>
          <a:bodyPr/>
          <a:lstStyle/>
          <a:p>
            <a:r>
              <a:rPr lang="en-US" dirty="0" smtClean="0"/>
              <a:t>In a between-subjects design, why is it important to aim for equivalent groups? </a:t>
            </a:r>
          </a:p>
          <a:p>
            <a:pPr lvl="1"/>
            <a:r>
              <a:rPr lang="en-US" b="1" dirty="0" smtClean="0"/>
              <a:t>Between subjects design</a:t>
            </a:r>
            <a:r>
              <a:rPr lang="en-US" dirty="0" smtClean="0"/>
              <a:t>: an experimental design in which different groups of participants serve  in the different conditions of the study</a:t>
            </a:r>
            <a:endParaRPr lang="en-US" dirty="0"/>
          </a:p>
          <a:p>
            <a:pPr lvl="1"/>
            <a:r>
              <a:rPr lang="en-US" dirty="0" smtClean="0"/>
              <a:t>we want to make sure that any differences between the groups is due to the levels of the independent variable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965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i="1" dirty="0"/>
              <a:t>Between-Subjects </a:t>
            </a:r>
            <a:r>
              <a:rPr lang="en-US" i="1" dirty="0" smtClean="0"/>
              <a:t>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595" y="2323652"/>
            <a:ext cx="7711925" cy="3935296"/>
          </a:xfrm>
        </p:spPr>
        <p:txBody>
          <a:bodyPr>
            <a:normAutofit/>
          </a:bodyPr>
          <a:lstStyle/>
          <a:p>
            <a:r>
              <a:rPr lang="en-US" dirty="0" smtClean="0"/>
              <a:t>Other than </a:t>
            </a:r>
            <a:r>
              <a:rPr lang="en-US" dirty="0"/>
              <a:t>the problem of equivalent groups, what is a disadvantage of using a between-subjects design? </a:t>
            </a:r>
            <a:endParaRPr lang="en-US" dirty="0" smtClean="0"/>
          </a:p>
          <a:p>
            <a:pPr lvl="1"/>
            <a:r>
              <a:rPr lang="en-US" sz="2400" dirty="0" smtClean="0"/>
              <a:t>Large numbers of people may be need to be recruited, tested, and debriefed during the course of the study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6379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i="1" dirty="0"/>
              <a:t>The Problem of Creating Equivalent </a:t>
            </a:r>
            <a:r>
              <a:rPr lang="en-US" i="1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850" y="2323652"/>
            <a:ext cx="7646458" cy="4013860"/>
          </a:xfrm>
        </p:spPr>
        <p:txBody>
          <a:bodyPr>
            <a:normAutofit/>
          </a:bodyPr>
          <a:lstStyle/>
          <a:p>
            <a:r>
              <a:rPr lang="en-US" dirty="0"/>
              <a:t>What is the difference between random selection and random assignment? </a:t>
            </a:r>
            <a:endParaRPr lang="en-US" dirty="0" smtClean="0"/>
          </a:p>
          <a:p>
            <a:pPr lvl="1"/>
            <a:r>
              <a:rPr lang="en-US" sz="2400" b="1" dirty="0" smtClean="0"/>
              <a:t>Random selection</a:t>
            </a:r>
            <a:r>
              <a:rPr lang="en-US" sz="2400" dirty="0" smtClean="0"/>
              <a:t>: A procedure for getting volunteers to come into your study. Every person has an equal chance to participating.</a:t>
            </a:r>
          </a:p>
          <a:p>
            <a:pPr lvl="1"/>
            <a:r>
              <a:rPr lang="en-US" sz="2400" b="1" dirty="0" smtClean="0"/>
              <a:t>Random assignment</a:t>
            </a:r>
            <a:r>
              <a:rPr lang="en-US" sz="2400" dirty="0" smtClean="0"/>
              <a:t>: A procedure to assign participants to conditions. Every person participating has an equal chance of bring placed in any of the conditions/groups in the study.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2430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i="1" dirty="0"/>
              <a:t>The Problem of Creating Equivalent </a:t>
            </a:r>
            <a:r>
              <a:rPr lang="en-US" i="1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942" y="2323652"/>
            <a:ext cx="7751206" cy="3909108"/>
          </a:xfrm>
        </p:spPr>
        <p:txBody>
          <a:bodyPr>
            <a:normAutofit/>
          </a:bodyPr>
          <a:lstStyle/>
          <a:p>
            <a:r>
              <a:rPr lang="en-US" dirty="0" smtClean="0"/>
              <a:t>Explain </a:t>
            </a:r>
            <a:r>
              <a:rPr lang="en-US" dirty="0"/>
              <a:t>how random assignment accomplishes the goal of creating equivalent </a:t>
            </a:r>
            <a:r>
              <a:rPr lang="en-US" dirty="0" smtClean="0"/>
              <a:t>groups</a:t>
            </a:r>
            <a:endParaRPr lang="en-US" dirty="0"/>
          </a:p>
          <a:p>
            <a:pPr lvl="1"/>
            <a:r>
              <a:rPr lang="en-US" sz="2400" dirty="0" smtClean="0"/>
              <a:t>Individual differences are randomly spread out across conditions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5631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i="1" dirty="0"/>
              <a:t>The Problem of Creating Equivalent </a:t>
            </a:r>
            <a:r>
              <a:rPr lang="en-US" i="1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756" y="2323652"/>
            <a:ext cx="7738112" cy="4026954"/>
          </a:xfrm>
        </p:spPr>
        <p:txBody>
          <a:bodyPr>
            <a:normAutofit/>
          </a:bodyPr>
          <a:lstStyle/>
          <a:p>
            <a:r>
              <a:rPr lang="en-US" dirty="0" smtClean="0"/>
              <a:t>Explain </a:t>
            </a:r>
            <a:r>
              <a:rPr lang="en-US" dirty="0"/>
              <a:t>how simple random assignment differs from blocked random </a:t>
            </a:r>
            <a:r>
              <a:rPr lang="en-US" dirty="0" smtClean="0"/>
              <a:t>assignment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sz="2400" dirty="0" smtClean="0"/>
              <a:t>With </a:t>
            </a:r>
            <a:r>
              <a:rPr lang="en-US" sz="2400" b="1" dirty="0" smtClean="0"/>
              <a:t>simple random assignment</a:t>
            </a:r>
            <a:r>
              <a:rPr lang="en-US" sz="2400" dirty="0" smtClean="0"/>
              <a:t>, there is no guarantee that the groups will be equal in size (e.g., flipping a </a:t>
            </a:r>
            <a:r>
              <a:rPr lang="en-US" sz="2400" dirty="0" smtClean="0"/>
              <a:t>coin 20 times can result in heads all 20 times)</a:t>
            </a:r>
            <a:endParaRPr lang="en-US" sz="2400" dirty="0" smtClean="0"/>
          </a:p>
          <a:p>
            <a:pPr lvl="1"/>
            <a:r>
              <a:rPr lang="en-US" sz="2400" dirty="0" smtClean="0"/>
              <a:t>With </a:t>
            </a:r>
            <a:r>
              <a:rPr lang="en-US" sz="2400" b="1" dirty="0" smtClean="0"/>
              <a:t>blocked random assignment</a:t>
            </a:r>
            <a:r>
              <a:rPr lang="en-US" sz="2400" dirty="0" smtClean="0"/>
              <a:t>, participants are assigned to blocks of alternating </a:t>
            </a:r>
            <a:r>
              <a:rPr lang="en-US" sz="2400" smtClean="0"/>
              <a:t>conditions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5631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51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i="1" dirty="0"/>
              <a:t>Within-Subjects Designs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942" y="2323652"/>
            <a:ext cx="7685739" cy="4066236"/>
          </a:xfrm>
        </p:spPr>
        <p:txBody>
          <a:bodyPr>
            <a:normAutofit/>
          </a:bodyPr>
          <a:lstStyle/>
          <a:p>
            <a:r>
              <a:rPr lang="en-US" dirty="0"/>
              <a:t>What are the advantages of within-subjects designs over between-subjects designs? </a:t>
            </a:r>
            <a:endParaRPr lang="en-US" dirty="0" smtClean="0"/>
          </a:p>
          <a:p>
            <a:pPr lvl="1"/>
            <a:r>
              <a:rPr lang="en-US" sz="2400" b="1" dirty="0" smtClean="0"/>
              <a:t>Within</a:t>
            </a:r>
            <a:r>
              <a:rPr lang="en-US" sz="2400" b="1" dirty="0"/>
              <a:t>-subjects </a:t>
            </a:r>
            <a:r>
              <a:rPr lang="en-US" sz="2400" b="1" dirty="0" smtClean="0"/>
              <a:t>designs: </a:t>
            </a:r>
            <a:r>
              <a:rPr lang="en-US" sz="2400" dirty="0" smtClean="0"/>
              <a:t>an experimental design in which the same participants serve in each of the conditions of the study</a:t>
            </a:r>
          </a:p>
          <a:p>
            <a:pPr lvl="1"/>
            <a:r>
              <a:rPr lang="en-US" sz="2400" dirty="0" smtClean="0"/>
              <a:t>Advantage over </a:t>
            </a:r>
            <a:r>
              <a:rPr lang="en-US" sz="2400" dirty="0"/>
              <a:t>between-subjects </a:t>
            </a:r>
            <a:r>
              <a:rPr lang="en-US" sz="2400" dirty="0" smtClean="0"/>
              <a:t>designs?</a:t>
            </a:r>
          </a:p>
          <a:p>
            <a:pPr lvl="2"/>
            <a:r>
              <a:rPr lang="en-US" sz="2400" dirty="0" smtClean="0"/>
              <a:t>Fewer people are required!</a:t>
            </a:r>
          </a:p>
          <a:p>
            <a:pPr lvl="2"/>
            <a:r>
              <a:rPr lang="en-US" sz="2400" dirty="0" smtClean="0"/>
              <a:t>Eliminate the equivalent groups problem</a:t>
            </a:r>
          </a:p>
          <a:p>
            <a:pPr lvl="2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30288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i="1" dirty="0"/>
              <a:t>Within-Subjects Designs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036" y="2323652"/>
            <a:ext cx="7816671" cy="4000766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is the main problem that a within-subjects design has to solve? </a:t>
            </a:r>
            <a:endParaRPr lang="en-US" dirty="0" smtClean="0"/>
          </a:p>
          <a:p>
            <a:pPr lvl="1"/>
            <a:r>
              <a:rPr lang="en-US" sz="2400" b="1" dirty="0" smtClean="0"/>
              <a:t>Order effect: </a:t>
            </a:r>
            <a:r>
              <a:rPr lang="en-US" sz="2400" dirty="0" smtClean="0"/>
              <a:t>the experience of participating in one condition of the study influences performance in subsequent conditions</a:t>
            </a:r>
            <a:endParaRPr lang="en-US" sz="2400" b="1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3319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i="1" dirty="0"/>
              <a:t>Within-Subjects Designs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664" y="2323652"/>
            <a:ext cx="7855950" cy="4013860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is the difference between a progressive effect and a carryover effect? </a:t>
            </a:r>
            <a:endParaRPr lang="en-US" dirty="0" smtClean="0"/>
          </a:p>
          <a:p>
            <a:pPr lvl="1"/>
            <a:r>
              <a:rPr lang="en-US" sz="2400" b="1" dirty="0"/>
              <a:t>P</a:t>
            </a:r>
            <a:r>
              <a:rPr lang="en-US" sz="2400" b="1" dirty="0" smtClean="0"/>
              <a:t>rogressive effect: </a:t>
            </a:r>
            <a:r>
              <a:rPr lang="en-US" sz="2400" dirty="0" smtClean="0"/>
              <a:t>performance changes steadily from trial to trial (e.g., fatigue)</a:t>
            </a:r>
          </a:p>
          <a:p>
            <a:pPr lvl="1"/>
            <a:r>
              <a:rPr lang="en-US" sz="2400" b="1" dirty="0" smtClean="0"/>
              <a:t>Carryover effect</a:t>
            </a:r>
            <a:r>
              <a:rPr lang="en-US" sz="2400" dirty="0" smtClean="0"/>
              <a:t>: performance changes as a result of one sequence of events rather than another (e.g., easy-difficult Qs vs. difficult-easy Qs)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319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i="1" dirty="0"/>
              <a:t>The Problem of Controlling Sequence </a:t>
            </a:r>
            <a:r>
              <a:rPr lang="en-US" i="1" dirty="0" smtClean="0"/>
              <a:t>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663" y="2323652"/>
            <a:ext cx="7934509" cy="4053142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400" dirty="0"/>
              <a:t>What is the general purpose of counterbalancing</a:t>
            </a:r>
            <a:r>
              <a:rPr lang="en-US" sz="2400" dirty="0" smtClean="0"/>
              <a:t>?</a:t>
            </a:r>
          </a:p>
          <a:p>
            <a:pPr marL="742950" lvl="2" indent="-342900"/>
            <a:r>
              <a:rPr lang="en-US" sz="2400" dirty="0" smtClean="0"/>
              <a:t>The order of conditions/presentation is randomized for each subject, thus eliminating order effects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609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The Problem of Controlling Sequence </a:t>
            </a:r>
            <a:r>
              <a:rPr lang="en-US" i="1" dirty="0" smtClean="0"/>
              <a:t>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130" y="2323652"/>
            <a:ext cx="7855950" cy="3987672"/>
          </a:xfrm>
        </p:spPr>
        <p:txBody>
          <a:bodyPr>
            <a:normAutofit/>
          </a:bodyPr>
          <a:lstStyle/>
          <a:p>
            <a:r>
              <a:rPr lang="en-US" dirty="0" smtClean="0"/>
              <a:t>w</a:t>
            </a:r>
            <a:r>
              <a:rPr lang="en-US" dirty="0"/>
              <a:t>hat is “complete” counterbalancing? If there are five different conditions in a study, how many sequences will be needed if complete counterbalancing is going to be used? </a:t>
            </a:r>
            <a:endParaRPr lang="en-US" dirty="0" smtClean="0"/>
          </a:p>
          <a:p>
            <a:pPr lvl="1"/>
            <a:r>
              <a:rPr lang="en-US" sz="2400" b="1" dirty="0" smtClean="0"/>
              <a:t>complete counterbalancing </a:t>
            </a:r>
            <a:r>
              <a:rPr lang="en-US" sz="2400" dirty="0" smtClean="0"/>
              <a:t>occurs when all possible orders are used</a:t>
            </a:r>
          </a:p>
          <a:p>
            <a:pPr lvl="1"/>
            <a:r>
              <a:rPr lang="en-US" sz="2400" b="1" dirty="0" smtClean="0"/>
              <a:t>Five conditions: </a:t>
            </a:r>
            <a:r>
              <a:rPr lang="en-US" sz="2400" dirty="0" smtClean="0"/>
              <a:t>5! = 120 sequences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56831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>
                <a:solidFill>
                  <a:schemeClr val="bg2">
                    <a:lumMod val="75000"/>
                  </a:schemeClr>
                </a:solidFill>
              </a:rPr>
              <a:t>The Problem of Controlling Sequence </a:t>
            </a:r>
            <a:r>
              <a:rPr lang="en-US" i="1" dirty="0" smtClean="0">
                <a:solidFill>
                  <a:schemeClr val="bg2">
                    <a:lumMod val="75000"/>
                  </a:schemeClr>
                </a:solidFill>
              </a:rPr>
              <a:t>Effects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756" y="2323652"/>
            <a:ext cx="7816671" cy="4026954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400" dirty="0"/>
              <a:t>What is “partial” counterbalancing? What are two ways to accomplish partial counterbalancing? </a:t>
            </a:r>
            <a:endParaRPr lang="en-US" sz="2400" dirty="0" smtClean="0"/>
          </a:p>
          <a:p>
            <a:pPr marL="742950" lvl="2" indent="-342900"/>
            <a:r>
              <a:rPr lang="en-US" sz="2400" b="1" dirty="0"/>
              <a:t>P</a:t>
            </a:r>
            <a:r>
              <a:rPr lang="en-US" sz="2400" b="1" dirty="0" smtClean="0"/>
              <a:t>artial counterbalancing: </a:t>
            </a:r>
            <a:r>
              <a:rPr lang="en-US" sz="2400" dirty="0" smtClean="0"/>
              <a:t>a subset of all possible orders of conditions is used</a:t>
            </a:r>
          </a:p>
          <a:p>
            <a:pPr marL="1200150" lvl="3" indent="-342900"/>
            <a:r>
              <a:rPr lang="en-US" sz="2400" dirty="0" smtClean="0"/>
              <a:t>Sampling from the complete set of all possible orders</a:t>
            </a:r>
          </a:p>
          <a:p>
            <a:pPr marL="1200150" lvl="3" indent="-342900"/>
            <a:r>
              <a:rPr lang="en-US" sz="2400" dirty="0" smtClean="0"/>
              <a:t>Randomizing the order of conditions for each subject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327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i="1" dirty="0"/>
              <a:t>Control Problems in Developmental </a:t>
            </a:r>
            <a:r>
              <a:rPr lang="en-US" i="1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036" y="2323652"/>
            <a:ext cx="7751205" cy="3987672"/>
          </a:xfrm>
        </p:spPr>
        <p:txBody>
          <a:bodyPr>
            <a:normAutofit/>
          </a:bodyPr>
          <a:lstStyle/>
          <a:p>
            <a:r>
              <a:rPr lang="en-US" dirty="0"/>
              <a:t>What is a cross-sectional design? </a:t>
            </a:r>
            <a:endParaRPr lang="en-US" dirty="0" smtClean="0"/>
          </a:p>
          <a:p>
            <a:pPr lvl="1"/>
            <a:r>
              <a:rPr lang="en-US" sz="2400" dirty="0" smtClean="0"/>
              <a:t>In developmental psychology, a design in which age is the independent variable and different groups of people are tested</a:t>
            </a:r>
          </a:p>
          <a:p>
            <a:pPr lvl="2"/>
            <a:r>
              <a:rPr lang="en-US" sz="2400" dirty="0" smtClean="0"/>
              <a:t>Each group is of different 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8787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i="1" dirty="0"/>
              <a:t>Control Problems in Developmental </a:t>
            </a:r>
            <a:r>
              <a:rPr lang="en-US" i="1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663" y="2323652"/>
            <a:ext cx="7554805" cy="4026954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are cohort effects and how might they make the interpretation of cross-sectional designs difficult? </a:t>
            </a:r>
            <a:endParaRPr lang="en-US" dirty="0" smtClean="0"/>
          </a:p>
          <a:p>
            <a:pPr lvl="1"/>
            <a:r>
              <a:rPr lang="en-US" sz="2400" b="1" dirty="0" smtClean="0"/>
              <a:t>Cohort:</a:t>
            </a:r>
            <a:r>
              <a:rPr lang="en-US" sz="2400" dirty="0" smtClean="0"/>
              <a:t> group of people born at the same time</a:t>
            </a:r>
          </a:p>
          <a:p>
            <a:pPr lvl="1"/>
            <a:r>
              <a:rPr lang="en-US" sz="2400" b="1" dirty="0" smtClean="0"/>
              <a:t>Cohort effects</a:t>
            </a:r>
            <a:r>
              <a:rPr lang="en-US" sz="2400" dirty="0" smtClean="0"/>
              <a:t>: differences between groups are due to growing up in different historical times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44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i="1" dirty="0"/>
              <a:t>Control Problems in Developmental </a:t>
            </a:r>
            <a:r>
              <a:rPr lang="en-US" i="1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222" y="2323652"/>
            <a:ext cx="7764299" cy="4053142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is a longitudinal design? </a:t>
            </a:r>
            <a:endParaRPr lang="en-US" dirty="0" smtClean="0"/>
          </a:p>
          <a:p>
            <a:pPr lvl="1"/>
            <a:r>
              <a:rPr lang="en-US" sz="2400" dirty="0" smtClean="0"/>
              <a:t>In developmental psychology, a design in which age is the independent </a:t>
            </a:r>
            <a:r>
              <a:rPr lang="en-US" sz="2400" dirty="0" smtClean="0"/>
              <a:t>variable and </a:t>
            </a:r>
            <a:r>
              <a:rPr lang="en-US" sz="2400" dirty="0" smtClean="0"/>
              <a:t>the same group of people is being tested repeatedly </a:t>
            </a:r>
            <a:r>
              <a:rPr lang="en-US" sz="2400" dirty="0" smtClean="0"/>
              <a:t>at </a:t>
            </a:r>
            <a:r>
              <a:rPr lang="en-US" sz="2400" dirty="0" smtClean="0"/>
              <a:t>different ages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44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i="1" dirty="0"/>
              <a:t>Control Problems in Developmental </a:t>
            </a:r>
            <a:r>
              <a:rPr lang="en-US" i="1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942" y="2323652"/>
            <a:ext cx="7607180" cy="3987672"/>
          </a:xfrm>
        </p:spPr>
        <p:txBody>
          <a:bodyPr>
            <a:normAutofit/>
          </a:bodyPr>
          <a:lstStyle/>
          <a:p>
            <a:r>
              <a:rPr lang="en-US" dirty="0" smtClean="0"/>
              <a:t>Describe </a:t>
            </a:r>
            <a:r>
              <a:rPr lang="en-US" dirty="0"/>
              <a:t>how a cohort sequential design combines elements of cross-sectional and longitudinal </a:t>
            </a:r>
            <a:r>
              <a:rPr lang="en-US" dirty="0" smtClean="0"/>
              <a:t>designs</a:t>
            </a:r>
            <a:endParaRPr lang="en-US" dirty="0"/>
          </a:p>
          <a:p>
            <a:pPr lvl="1"/>
            <a:r>
              <a:rPr lang="en-US" sz="2400" dirty="0" smtClean="0"/>
              <a:t>A new cohort is added to a study every few years and then studied periodically throughout the time course of the study</a:t>
            </a:r>
          </a:p>
          <a:p>
            <a:pPr lvl="1"/>
            <a:r>
              <a:rPr lang="en-US" sz="2400" dirty="0" smtClean="0"/>
              <a:t>Attempts to balance cohort and attrition problems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8344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Essential Features of Experimental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10" y="2323652"/>
            <a:ext cx="7803578" cy="4053142"/>
          </a:xfrm>
        </p:spPr>
        <p:txBody>
          <a:bodyPr>
            <a:no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000" dirty="0"/>
              <a:t>What is an independent variable and what is meant by the term “levels” of an independent variable? </a:t>
            </a:r>
            <a:endParaRPr lang="en-US" sz="2000" dirty="0" smtClean="0"/>
          </a:p>
          <a:p>
            <a:pPr marL="742950" lvl="2" indent="-342900"/>
            <a:r>
              <a:rPr lang="en-US" b="1" dirty="0" smtClean="0"/>
              <a:t>Independent variable</a:t>
            </a:r>
            <a:r>
              <a:rPr lang="en-US" dirty="0" smtClean="0"/>
              <a:t>: </a:t>
            </a:r>
          </a:p>
          <a:p>
            <a:pPr marL="953262" lvl="3" indent="-342900"/>
            <a:r>
              <a:rPr lang="en-US" sz="2000" dirty="0" smtClean="0"/>
              <a:t>The factor of interest to the researcher</a:t>
            </a:r>
          </a:p>
          <a:p>
            <a:pPr marL="953262" lvl="3" indent="-342900"/>
            <a:r>
              <a:rPr lang="en-US" sz="2000" dirty="0" smtClean="0"/>
              <a:t>Must have a minimum of two levels (Situations/Conditions)</a:t>
            </a:r>
          </a:p>
          <a:p>
            <a:pPr marL="953262" lvl="3" indent="-342900"/>
            <a:r>
              <a:rPr lang="en-US" sz="2000" dirty="0" smtClean="0"/>
              <a:t>Can be manipulated by the experimenter </a:t>
            </a:r>
          </a:p>
          <a:p>
            <a:pPr marL="1657350" lvl="4" indent="-342900"/>
            <a:r>
              <a:rPr lang="en-US" sz="2000" dirty="0" smtClean="0"/>
              <a:t>E.g., experimentally eliciting anxiety in Group A but not in Group B </a:t>
            </a:r>
          </a:p>
          <a:p>
            <a:pPr marL="1200150" lvl="3" indent="-342900"/>
            <a:r>
              <a:rPr lang="en-US" sz="2000" dirty="0" smtClean="0"/>
              <a:t>Participants can be selected based on their attributes</a:t>
            </a:r>
          </a:p>
          <a:p>
            <a:pPr marL="1657350" lvl="4" indent="-342900"/>
            <a:r>
              <a:rPr lang="en-US" sz="2000" dirty="0" smtClean="0"/>
              <a:t>E.g., selecting two groups that differ in anxiety level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0711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i="1" dirty="0"/>
              <a:t>Problems with </a:t>
            </a:r>
            <a:r>
              <a:rPr lang="en-US" i="1" dirty="0" smtClean="0"/>
              <a:t>Biasing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036" y="2323652"/>
            <a:ext cx="7489340" cy="3909108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is experimenter bias and how can it be demonstrated experimentally? </a:t>
            </a:r>
            <a:endParaRPr lang="en-US" dirty="0" smtClean="0"/>
          </a:p>
          <a:p>
            <a:pPr lvl="1"/>
            <a:r>
              <a:rPr lang="en-US" sz="2400" dirty="0" smtClean="0"/>
              <a:t>Occurs when an experimenter’s expectations about a study affect its outcome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96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i="1" dirty="0"/>
              <a:t>Problems with </a:t>
            </a:r>
            <a:r>
              <a:rPr lang="en-US" i="1" dirty="0" smtClean="0"/>
              <a:t>Biasing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756" y="2323652"/>
            <a:ext cx="7829765" cy="4013860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are two ways to control experimenter bias? </a:t>
            </a:r>
            <a:endParaRPr lang="en-US" dirty="0" smtClean="0"/>
          </a:p>
          <a:p>
            <a:pPr lvl="1"/>
            <a:r>
              <a:rPr lang="en-US" sz="2400" b="1" dirty="0" smtClean="0"/>
              <a:t>Research protocols: </a:t>
            </a:r>
            <a:r>
              <a:rPr lang="en-US" sz="2400" dirty="0" smtClean="0"/>
              <a:t>detailed descriptions of of the sequence of events in a research session</a:t>
            </a:r>
          </a:p>
          <a:p>
            <a:pPr lvl="2"/>
            <a:r>
              <a:rPr lang="en-US" sz="2400" dirty="0" smtClean="0"/>
              <a:t>Ensures uniformity of treatment of research participants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b="1" dirty="0" smtClean="0"/>
              <a:t>double blind procedure:</a:t>
            </a:r>
            <a:r>
              <a:rPr lang="en-US" sz="2400" dirty="0" smtClean="0"/>
              <a:t> neither the participant nor the experimenter knows which condition of study is being tested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316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i="1" dirty="0"/>
              <a:t>Problems with </a:t>
            </a:r>
            <a:r>
              <a:rPr lang="en-US" i="1" dirty="0" smtClean="0"/>
              <a:t>Biasing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036" y="2323652"/>
            <a:ext cx="7816671" cy="4013860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is the Hawthorne </a:t>
            </a:r>
            <a:r>
              <a:rPr lang="en-US" dirty="0" smtClean="0"/>
              <a:t>effect?</a:t>
            </a:r>
          </a:p>
          <a:p>
            <a:pPr lvl="1"/>
            <a:r>
              <a:rPr lang="en-US" dirty="0" smtClean="0"/>
              <a:t>A form of participant bias in which a participant’s </a:t>
            </a:r>
            <a:r>
              <a:rPr lang="en-US" dirty="0" err="1" smtClean="0"/>
              <a:t>behaviour</a:t>
            </a:r>
            <a:r>
              <a:rPr lang="en-US" dirty="0" smtClean="0"/>
              <a:t> is influenced by the mere knowledge of being in an experiment and therefore important to the experimenter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96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Problems with Biasing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290" y="2323652"/>
            <a:ext cx="7738112" cy="4053142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/>
              <a:t>What is the good subject effect, how does it relate to demand characteristics, and how might it influence the outcome of a study? </a:t>
            </a:r>
            <a:endParaRPr lang="en-US" dirty="0" smtClean="0"/>
          </a:p>
          <a:p>
            <a:pPr marL="742950" lvl="2" indent="-342900"/>
            <a:r>
              <a:rPr lang="en-US" b="1" dirty="0"/>
              <a:t>G</a:t>
            </a:r>
            <a:r>
              <a:rPr lang="en-US" b="1" dirty="0" smtClean="0"/>
              <a:t>ood subject effect: </a:t>
            </a:r>
            <a:r>
              <a:rPr lang="en-US" dirty="0" smtClean="0"/>
              <a:t>A form of participant bias in which participants try to guess the experimenter’s hypothesis and then behave in such a way to confirm it</a:t>
            </a:r>
          </a:p>
          <a:p>
            <a:pPr marL="742950" lvl="2" indent="-342900"/>
            <a:r>
              <a:rPr lang="en-US" b="1" dirty="0" smtClean="0"/>
              <a:t>Demand characteristics: </a:t>
            </a:r>
            <a:r>
              <a:rPr lang="en-US" dirty="0" smtClean="0"/>
              <a:t>A feature of the experimental design that increases the chance that participants will detect the true purpose of the study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53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Problems with Biasing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756" y="2323652"/>
            <a:ext cx="7816671" cy="4000766"/>
          </a:xfrm>
        </p:spPr>
        <p:txBody>
          <a:bodyPr>
            <a:no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400" dirty="0"/>
              <a:t>How can participant bias be controlled? </a:t>
            </a:r>
            <a:endParaRPr lang="en-US" sz="2400" dirty="0" smtClean="0"/>
          </a:p>
          <a:p>
            <a:pPr marL="742950" lvl="2" indent="-342900"/>
            <a:r>
              <a:rPr lang="en-US" sz="2400" dirty="0" smtClean="0"/>
              <a:t>Reduce demand characteristics</a:t>
            </a:r>
          </a:p>
          <a:p>
            <a:pPr marL="1200150" lvl="3" indent="-342900"/>
            <a:r>
              <a:rPr lang="en-US" sz="2400" dirty="0" smtClean="0"/>
              <a:t>Deception</a:t>
            </a:r>
          </a:p>
          <a:p>
            <a:pPr marL="1200150" lvl="3" indent="-342900"/>
            <a:r>
              <a:rPr lang="en-US" sz="2400" dirty="0" smtClean="0"/>
              <a:t>Placebo control group</a:t>
            </a:r>
          </a:p>
          <a:p>
            <a:pPr marL="742950" lvl="2" indent="-342900"/>
            <a:r>
              <a:rPr lang="en-US" sz="2400" dirty="0" smtClean="0"/>
              <a:t>Manipulation check: </a:t>
            </a:r>
          </a:p>
          <a:p>
            <a:pPr marL="1200150" lvl="3" indent="-342900"/>
            <a:r>
              <a:rPr lang="en-US" sz="2400" dirty="0" smtClean="0"/>
              <a:t>Asks participants what they thought the study was about</a:t>
            </a:r>
          </a:p>
          <a:p>
            <a:pPr marL="1657350" lvl="4" indent="-342900"/>
            <a:r>
              <a:rPr lang="en-US" sz="2400" dirty="0" smtClean="0"/>
              <a:t>Checks for the presence of demand characteristics</a:t>
            </a:r>
          </a:p>
          <a:p>
            <a:pPr marL="742950" lvl="2" indent="-342900"/>
            <a:r>
              <a:rPr lang="en-US" sz="2400" dirty="0" smtClean="0"/>
              <a:t>Conduct field research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168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4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i="1" dirty="0"/>
              <a:t>Single-Factor – Two </a:t>
            </a:r>
            <a:r>
              <a:rPr lang="en-US" i="1" dirty="0" smtClean="0"/>
              <a:t>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756" y="2323652"/>
            <a:ext cx="7764298" cy="4000766"/>
          </a:xfrm>
        </p:spPr>
        <p:txBody>
          <a:bodyPr>
            <a:no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400" dirty="0"/>
              <a:t>Describe the </a:t>
            </a:r>
            <a:r>
              <a:rPr lang="en-US" sz="2400" dirty="0" err="1"/>
              <a:t>Stroop</a:t>
            </a:r>
            <a:r>
              <a:rPr lang="en-US" sz="2400" dirty="0"/>
              <a:t> effect and explain why his first two studies were examples of single factor repeated-measures designs. </a:t>
            </a:r>
            <a:endParaRPr lang="en-US" sz="2400" dirty="0" smtClean="0"/>
          </a:p>
          <a:p>
            <a:pPr marL="742950" lvl="2" indent="-342900"/>
            <a:r>
              <a:rPr lang="en-US" sz="2400" b="1" dirty="0" smtClean="0"/>
              <a:t>Single factor design:</a:t>
            </a:r>
            <a:r>
              <a:rPr lang="en-US" sz="2400" dirty="0" smtClean="0"/>
              <a:t> An </a:t>
            </a:r>
            <a:r>
              <a:rPr lang="en-US" sz="2400" dirty="0"/>
              <a:t>experimental design with a single independent </a:t>
            </a:r>
            <a:r>
              <a:rPr lang="en-US" sz="2400" dirty="0" smtClean="0"/>
              <a:t>variable</a:t>
            </a:r>
          </a:p>
          <a:p>
            <a:pPr lvl="1"/>
            <a:r>
              <a:rPr lang="en-US" sz="2400" b="1" dirty="0" err="1" smtClean="0"/>
              <a:t>Stroop</a:t>
            </a:r>
            <a:r>
              <a:rPr lang="en-US" sz="2400" b="1" dirty="0" smtClean="0"/>
              <a:t> effect: </a:t>
            </a:r>
            <a:r>
              <a:rPr lang="en-US" sz="2400" dirty="0"/>
              <a:t>When the name of a </a:t>
            </a:r>
            <a:r>
              <a:rPr lang="en-US" sz="2400" dirty="0" smtClean="0"/>
              <a:t>color is </a:t>
            </a:r>
            <a:r>
              <a:rPr lang="en-US" sz="2400" dirty="0"/>
              <a:t>printed in a color </a:t>
            </a:r>
            <a:r>
              <a:rPr lang="en-US" sz="2400" dirty="0" smtClean="0"/>
              <a:t>that doesn’t matc</a:t>
            </a:r>
            <a:r>
              <a:rPr lang="en-US" sz="2400" dirty="0"/>
              <a:t>h</a:t>
            </a:r>
            <a:r>
              <a:rPr lang="en-US" sz="2400" dirty="0" smtClean="0"/>
              <a:t> the name, </a:t>
            </a:r>
            <a:r>
              <a:rPr lang="en-US" sz="2400" dirty="0"/>
              <a:t>naming the color of the word takes longer and is more prone to errors than when the color of the ink matches the name of the </a:t>
            </a:r>
            <a:r>
              <a:rPr lang="en-US" sz="2400" dirty="0" smtClean="0"/>
              <a:t>color</a:t>
            </a:r>
            <a:endParaRPr lang="en-US" sz="2400" dirty="0"/>
          </a:p>
          <a:p>
            <a:pPr marL="742950" lvl="2" indent="-342900"/>
            <a:endParaRPr lang="en-US" sz="2400" b="1" dirty="0"/>
          </a:p>
          <a:p>
            <a:pPr marL="342900" lvl="1" indent="-342900">
              <a:buFont typeface="Arial"/>
              <a:buChar char="•"/>
            </a:pP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573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Single-Factor – Two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756" y="2323652"/>
            <a:ext cx="7820809" cy="40400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Identify </a:t>
            </a:r>
            <a:r>
              <a:rPr lang="en-US" dirty="0"/>
              <a:t>the situations when a </a:t>
            </a:r>
            <a:r>
              <a:rPr lang="en-US" i="1" dirty="0"/>
              <a:t>t</a:t>
            </a:r>
            <a:r>
              <a:rPr lang="en-US" dirty="0"/>
              <a:t> test for independent samples will be used and when a </a:t>
            </a:r>
            <a:r>
              <a:rPr lang="en-US" i="1" dirty="0"/>
              <a:t>t</a:t>
            </a:r>
            <a:r>
              <a:rPr lang="en-US" dirty="0"/>
              <a:t> test for related samples will be used. </a:t>
            </a:r>
            <a:endParaRPr lang="en-US" dirty="0" smtClean="0"/>
          </a:p>
          <a:p>
            <a:pPr lvl="1"/>
            <a:r>
              <a:rPr lang="en-US" b="1" dirty="0" smtClean="0"/>
              <a:t>Independent t-test</a:t>
            </a:r>
          </a:p>
          <a:p>
            <a:pPr lvl="2"/>
            <a:r>
              <a:rPr lang="en-US" dirty="0" smtClean="0"/>
              <a:t>Used when two groups are completely independent from one another</a:t>
            </a:r>
          </a:p>
          <a:p>
            <a:pPr lvl="3"/>
            <a:r>
              <a:rPr lang="en-US" dirty="0" smtClean="0"/>
              <a:t>Random assignment</a:t>
            </a:r>
          </a:p>
          <a:p>
            <a:pPr lvl="3"/>
            <a:r>
              <a:rPr lang="en-US" dirty="0" smtClean="0"/>
              <a:t>Subject variables with two groups (males vs. females)</a:t>
            </a:r>
          </a:p>
          <a:p>
            <a:pPr lvl="1"/>
            <a:r>
              <a:rPr lang="en-US" b="1" dirty="0" smtClean="0"/>
              <a:t>Dependent samples t-test:</a:t>
            </a:r>
          </a:p>
          <a:p>
            <a:pPr lvl="2"/>
            <a:r>
              <a:rPr lang="en-US" dirty="0" smtClean="0"/>
              <a:t>Matched groups design</a:t>
            </a:r>
          </a:p>
          <a:p>
            <a:pPr lvl="2"/>
            <a:r>
              <a:rPr lang="en-US" dirty="0" smtClean="0"/>
              <a:t>Repeated-measures designs</a:t>
            </a:r>
          </a:p>
        </p:txBody>
      </p:sp>
    </p:spTree>
    <p:extLst>
      <p:ext uri="{BB962C8B-B14F-4D97-AF65-F5344CB8AC3E}">
        <p14:creationId xmlns:p14="http://schemas.microsoft.com/office/powerpoint/2010/main" val="4254604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Three </a:t>
            </a:r>
            <a:r>
              <a:rPr lang="en-US" dirty="0" smtClean="0"/>
              <a:t>Ways:</a:t>
            </a:r>
          </a:p>
          <a:p>
            <a:r>
              <a:rPr lang="en-US" dirty="0" smtClean="0"/>
              <a:t>1</a:t>
            </a:r>
            <a:r>
              <a:rPr lang="en-US" dirty="0"/>
              <a:t>. Numbers can be presented in sentence form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Construct a table of </a:t>
            </a:r>
            <a:r>
              <a:rPr lang="en-US" dirty="0" smtClean="0"/>
              <a:t>results</a:t>
            </a:r>
          </a:p>
          <a:p>
            <a:r>
              <a:rPr lang="en-US" dirty="0" smtClean="0"/>
              <a:t>3</a:t>
            </a:r>
            <a:r>
              <a:rPr lang="en-US" dirty="0"/>
              <a:t>. Graphical Representation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74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569" y="2323652"/>
            <a:ext cx="7882137" cy="392220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• How you present your data depends on the type of IV you are interested in... </a:t>
            </a:r>
          </a:p>
          <a:p>
            <a:pPr marL="0" indent="0">
              <a:buNone/>
            </a:pPr>
            <a:r>
              <a:rPr lang="en-US" dirty="0" smtClean="0">
                <a:latin typeface="Wingdings 3"/>
              </a:rPr>
              <a:t>	 </a:t>
            </a:r>
            <a:r>
              <a:rPr lang="en-US" dirty="0"/>
              <a:t>Continuous Data: Use a line graph, but a bar graph is adequate 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Wingdings 3"/>
              </a:rPr>
              <a:t>	</a:t>
            </a:r>
            <a:r>
              <a:rPr lang="en-US" dirty="0" smtClean="0">
                <a:latin typeface="Wingdings 3"/>
              </a:rPr>
              <a:t> </a:t>
            </a:r>
            <a:r>
              <a:rPr lang="en-US" dirty="0"/>
              <a:t>Discrete Data: Use a bar graph, line graph is inappropriate. </a:t>
            </a:r>
          </a:p>
          <a:p>
            <a:pPr marL="0" indent="0">
              <a:buNone/>
            </a:pPr>
            <a:r>
              <a:rPr lang="en-US" dirty="0" smtClean="0">
                <a:latin typeface="Wingdings 3"/>
              </a:rPr>
              <a:t>	 </a:t>
            </a:r>
            <a:r>
              <a:rPr lang="en-US" dirty="0"/>
              <a:t>The IV is always presented on the X axis or the horizontal line </a:t>
            </a:r>
          </a:p>
          <a:p>
            <a:pPr marL="0" indent="0">
              <a:buNone/>
            </a:pPr>
            <a:r>
              <a:rPr lang="en-US" dirty="0" smtClean="0">
                <a:latin typeface="Wingdings 3"/>
              </a:rPr>
              <a:t>	 </a:t>
            </a:r>
            <a:r>
              <a:rPr lang="en-US" dirty="0"/>
              <a:t>The DV is always presented on the Y axis or vertical line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767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Essential Features of Experimental </a:t>
            </a:r>
            <a:r>
              <a:rPr lang="en-US" i="1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450" y="2323652"/>
            <a:ext cx="7973791" cy="4184083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400" dirty="0"/>
              <a:t>Distinguish between an experimental and a control group. </a:t>
            </a:r>
            <a:endParaRPr lang="en-US" sz="2400" dirty="0" smtClean="0"/>
          </a:p>
          <a:p>
            <a:pPr marL="742950" lvl="2" indent="-342900"/>
            <a:r>
              <a:rPr lang="en-US" sz="2400" b="1" dirty="0" smtClean="0"/>
              <a:t>Experimental group</a:t>
            </a:r>
            <a:r>
              <a:rPr lang="en-US" sz="2400" dirty="0" smtClean="0"/>
              <a:t>: </a:t>
            </a:r>
          </a:p>
          <a:p>
            <a:pPr marL="1200150" lvl="3" indent="-342900"/>
            <a:r>
              <a:rPr lang="en-US" sz="2400" dirty="0" smtClean="0"/>
              <a:t>Receives treatment</a:t>
            </a:r>
          </a:p>
          <a:p>
            <a:pPr marL="742950" lvl="2" indent="-342900"/>
            <a:r>
              <a:rPr lang="en-US" sz="2400" b="1" dirty="0" smtClean="0"/>
              <a:t>Control group: </a:t>
            </a:r>
          </a:p>
          <a:p>
            <a:pPr marL="1200150" lvl="3" indent="-342900"/>
            <a:r>
              <a:rPr lang="en-US" sz="2400" dirty="0" smtClean="0"/>
              <a:t>Treatment is withheld</a:t>
            </a:r>
          </a:p>
          <a:p>
            <a:pPr marL="1200150" lvl="3" indent="-342900"/>
            <a:r>
              <a:rPr lang="en-US" sz="2400" dirty="0" smtClean="0"/>
              <a:t>= comparison group</a:t>
            </a:r>
          </a:p>
          <a:p>
            <a:pPr marL="1200150" lvl="3" indent="-342900"/>
            <a:endParaRPr lang="en-US" sz="2400" dirty="0" smtClean="0"/>
          </a:p>
          <a:p>
            <a:pPr marL="742950" lvl="2" indent="-342900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315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i="1" dirty="0"/>
              <a:t>Control Group </a:t>
            </a:r>
            <a:r>
              <a:rPr lang="en-US" i="1" dirty="0" smtClean="0"/>
              <a:t>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942" y="2323652"/>
            <a:ext cx="7594087" cy="3922202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400" dirty="0"/>
              <a:t>What is a placebo and what is the reason for including a placebo control group in an experiment? </a:t>
            </a:r>
            <a:endParaRPr lang="en-US" sz="2400" dirty="0" smtClean="0"/>
          </a:p>
          <a:p>
            <a:pPr marL="742950" lvl="2" indent="-342900"/>
            <a:r>
              <a:rPr lang="en-US" sz="2400" b="1" dirty="0" smtClean="0"/>
              <a:t>Placebo: </a:t>
            </a:r>
            <a:r>
              <a:rPr lang="en-US" sz="2400" dirty="0" smtClean="0"/>
              <a:t>a substance given to a participant in a form suggesting a specific pharmacological effect when in fact the substance in inactive</a:t>
            </a:r>
          </a:p>
          <a:p>
            <a:pPr marL="742950" lvl="2" indent="-342900"/>
            <a:r>
              <a:rPr lang="en-US" sz="2400" b="1" dirty="0" smtClean="0"/>
              <a:t>Purpose? </a:t>
            </a:r>
            <a:r>
              <a:rPr lang="en-US" sz="2400" dirty="0" smtClean="0"/>
              <a:t>Sometimes effect is caused simply by believing in the drug.</a:t>
            </a:r>
            <a:endParaRPr lang="en-US" sz="24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048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i="1" dirty="0"/>
              <a:t>Control Group </a:t>
            </a:r>
            <a:r>
              <a:rPr lang="en-US" i="1" dirty="0" smtClean="0"/>
              <a:t>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Placebo Control Groups: Participants are led to believe they are expecting some treatment when they are actually not. This type of control group is often used in pharmacological studies </a:t>
            </a:r>
            <a:endParaRPr lang="en-US" sz="2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8716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i="1" dirty="0"/>
              <a:t>Control Group </a:t>
            </a:r>
            <a:r>
              <a:rPr lang="en-US" i="1" dirty="0" smtClean="0"/>
              <a:t>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Waitlist </a:t>
            </a:r>
            <a:r>
              <a:rPr lang="en-US" sz="2600" dirty="0"/>
              <a:t>Control Groups: Often used to assess the effectiveness of the program and helps eliminate alternative explanations for the results you obtain such as general improvement because of passage of time </a:t>
            </a:r>
            <a:endParaRPr lang="en-US" sz="2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4369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i="1" dirty="0"/>
              <a:t>Control Group </a:t>
            </a:r>
            <a:r>
              <a:rPr lang="en-US" i="1" dirty="0" smtClean="0"/>
              <a:t>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Yoked </a:t>
            </a:r>
            <a:r>
              <a:rPr lang="en-US" sz="2600" dirty="0"/>
              <a:t>Control Groups: when each member of the control group is matched or “yoked” to a member of the experimental group so that the amount of time spent participating in the events in each condition is equivalent across your groups. </a:t>
            </a:r>
            <a:endParaRPr lang="en-US" sz="2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4369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Essential Features of Experimental </a:t>
            </a:r>
            <a:r>
              <a:rPr lang="en-US" i="1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196" y="2323652"/>
            <a:ext cx="8170190" cy="4040048"/>
          </a:xfrm>
        </p:spPr>
        <p:txBody>
          <a:bodyPr>
            <a:no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/>
              <a:t>What is a confounding variable and why is it a problem in experimental research? </a:t>
            </a:r>
          </a:p>
          <a:p>
            <a:pPr lvl="1"/>
            <a:r>
              <a:rPr lang="en-US" b="1" dirty="0" smtClean="0"/>
              <a:t>Confounding variable: </a:t>
            </a:r>
          </a:p>
          <a:p>
            <a:pPr lvl="2"/>
            <a:r>
              <a:rPr lang="en-US" sz="2200" dirty="0" smtClean="0"/>
              <a:t>Any uncontrolled extraneous variable that </a:t>
            </a:r>
            <a:r>
              <a:rPr lang="en-US" sz="2200" dirty="0" err="1" smtClean="0"/>
              <a:t>covaries</a:t>
            </a:r>
            <a:r>
              <a:rPr lang="en-US" sz="2200" dirty="0" smtClean="0"/>
              <a:t> with the independent variable and could provide an alternative explanation of the results</a:t>
            </a:r>
          </a:p>
          <a:p>
            <a:pPr lvl="1"/>
            <a:r>
              <a:rPr lang="en-US" dirty="0" smtClean="0"/>
              <a:t>Problem?</a:t>
            </a:r>
          </a:p>
          <a:p>
            <a:pPr lvl="2"/>
            <a:r>
              <a:rPr lang="en-US" sz="2200" dirty="0" smtClean="0"/>
              <a:t>Difficult to interpret results</a:t>
            </a:r>
          </a:p>
          <a:p>
            <a:pPr lvl="2"/>
            <a:r>
              <a:rPr lang="en-US" sz="2200" dirty="0" smtClean="0"/>
              <a:t>Results could be due to the effect of the independent variable, confounding variable, or some combination of both</a:t>
            </a:r>
          </a:p>
          <a:p>
            <a:pPr lvl="2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820289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Essential Features of Experimental </a:t>
            </a:r>
            <a:r>
              <a:rPr lang="en-US" i="1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104" y="2323652"/>
            <a:ext cx="7895230" cy="4013860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400" dirty="0"/>
              <a:t>In psychological research, what is a dependent variable? </a:t>
            </a:r>
            <a:endParaRPr lang="en-US" sz="2400" dirty="0" smtClean="0"/>
          </a:p>
          <a:p>
            <a:pPr marL="742950" lvl="2" indent="-342900"/>
            <a:r>
              <a:rPr lang="en-US" sz="2400" dirty="0" err="1" smtClean="0"/>
              <a:t>Behaviour</a:t>
            </a:r>
            <a:r>
              <a:rPr lang="en-US" sz="2400" dirty="0" smtClean="0"/>
              <a:t> measured as an outcome of an experiment</a:t>
            </a:r>
          </a:p>
          <a:p>
            <a:pPr marL="742950" lvl="2" indent="-342900"/>
            <a:r>
              <a:rPr lang="en-US" sz="2400" dirty="0" smtClean="0"/>
              <a:t>If we study the effect of X on Y</a:t>
            </a:r>
          </a:p>
          <a:p>
            <a:pPr marL="1200150" lvl="3" indent="-342900"/>
            <a:r>
              <a:rPr lang="en-US" sz="2400" dirty="0" smtClean="0"/>
              <a:t>X = Independent Variable</a:t>
            </a:r>
          </a:p>
          <a:p>
            <a:pPr marL="1200150" lvl="3" indent="-342900"/>
            <a:r>
              <a:rPr lang="en-US" sz="2400" dirty="0" smtClean="0"/>
              <a:t>Y = Dependent Variable</a:t>
            </a:r>
          </a:p>
        </p:txBody>
      </p:sp>
    </p:spTree>
    <p:extLst>
      <p:ext uri="{BB962C8B-B14F-4D97-AF65-F5344CB8AC3E}">
        <p14:creationId xmlns:p14="http://schemas.microsoft.com/office/powerpoint/2010/main" val="554841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Essential Features of Experimental </a:t>
            </a:r>
            <a:r>
              <a:rPr lang="en-US" i="1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104" y="2323652"/>
            <a:ext cx="7999976" cy="4026954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/>
              <a:t>What is the difference between a ceiling and a floor effect?  </a:t>
            </a:r>
            <a:endParaRPr lang="en-US" dirty="0" smtClean="0"/>
          </a:p>
          <a:p>
            <a:pPr marL="742950" lvl="2" indent="-342900"/>
            <a:r>
              <a:rPr lang="en-US" sz="2200" b="1" dirty="0" smtClean="0"/>
              <a:t>Ceiling effect</a:t>
            </a:r>
          </a:p>
          <a:p>
            <a:pPr marL="1200150" lvl="3" indent="-342900"/>
            <a:r>
              <a:rPr lang="en-US" sz="2200" dirty="0" smtClean="0"/>
              <a:t>The average score in both groups is so high that no difference can be determined</a:t>
            </a:r>
          </a:p>
          <a:p>
            <a:pPr marL="1657350" lvl="4" indent="-342900"/>
            <a:r>
              <a:rPr lang="en-US" sz="2200" dirty="0" smtClean="0"/>
              <a:t>E.g., questions are too easy</a:t>
            </a:r>
          </a:p>
          <a:p>
            <a:pPr marL="742950" lvl="2" indent="-342900"/>
            <a:r>
              <a:rPr lang="en-US" sz="2200" b="1" dirty="0" smtClean="0"/>
              <a:t>Floor effect</a:t>
            </a:r>
          </a:p>
          <a:p>
            <a:pPr marL="1200150" lvl="3" indent="-342900"/>
            <a:r>
              <a:rPr lang="en-US" sz="2200" dirty="0"/>
              <a:t>The average score in both groups is so </a:t>
            </a:r>
            <a:r>
              <a:rPr lang="en-US" sz="2200" dirty="0" smtClean="0"/>
              <a:t>low</a:t>
            </a:r>
            <a:r>
              <a:rPr lang="en-US" sz="2200" dirty="0" smtClean="0"/>
              <a:t> </a:t>
            </a:r>
            <a:r>
              <a:rPr lang="en-US" sz="2200" dirty="0"/>
              <a:t>that no difference can be determined</a:t>
            </a:r>
          </a:p>
          <a:p>
            <a:pPr marL="1200150" lvl="3" indent="-342900"/>
            <a:r>
              <a:rPr lang="en-US" sz="2200" dirty="0" smtClean="0"/>
              <a:t>E.g.</a:t>
            </a:r>
            <a:r>
              <a:rPr lang="en-US" sz="2200" dirty="0"/>
              <a:t>, questions are too </a:t>
            </a:r>
            <a:r>
              <a:rPr lang="en-US" sz="2200" dirty="0" smtClean="0"/>
              <a:t>difficult</a:t>
            </a:r>
          </a:p>
          <a:p>
            <a:pPr marL="1200150" lvl="3" indent="-342900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8904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i="1" dirty="0"/>
              <a:t>Manipulated versus Subject </a:t>
            </a:r>
            <a:r>
              <a:rPr lang="en-US" i="1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290" y="2323652"/>
            <a:ext cx="7790485" cy="4000766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400" dirty="0"/>
              <a:t>What is meant by a subject variable? Give two examples. </a:t>
            </a:r>
            <a:endParaRPr lang="en-US" sz="2400" dirty="0" smtClean="0"/>
          </a:p>
          <a:p>
            <a:pPr marL="742950" lvl="2" indent="-342900"/>
            <a:r>
              <a:rPr lang="en-US" sz="2400" b="1" dirty="0" smtClean="0"/>
              <a:t>Subject variable: </a:t>
            </a:r>
            <a:r>
              <a:rPr lang="en-US" sz="2400" dirty="0" smtClean="0"/>
              <a:t>Existing characteristics of the individual participating in the study</a:t>
            </a:r>
          </a:p>
          <a:p>
            <a:pPr marL="742950" lvl="2" indent="-342900"/>
            <a:r>
              <a:rPr lang="en-US" sz="2400" dirty="0" smtClean="0"/>
              <a:t>Examples</a:t>
            </a:r>
          </a:p>
          <a:p>
            <a:pPr marL="1200150" lvl="3" indent="-342900"/>
            <a:r>
              <a:rPr lang="en-US" sz="2400" dirty="0" smtClean="0"/>
              <a:t>Sex</a:t>
            </a:r>
          </a:p>
          <a:p>
            <a:pPr marL="1200150" lvl="3" indent="-342900"/>
            <a:r>
              <a:rPr lang="en-US" sz="2400" dirty="0" smtClean="0"/>
              <a:t>Age</a:t>
            </a:r>
          </a:p>
          <a:p>
            <a:pPr marL="1200150" lvl="3" indent="-342900"/>
            <a:r>
              <a:rPr lang="en-US" sz="2400" dirty="0" smtClean="0"/>
              <a:t>Socioeconomic status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017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Manipulated versus Subject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196" y="2323651"/>
            <a:ext cx="7986884" cy="4432870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/>
              <a:t>When drawing conclusions from studies using manipulated variables, statements about cause can be made. These statements cannot be made when using subject variables. Why? </a:t>
            </a:r>
            <a:endParaRPr lang="en-US" dirty="0" smtClean="0"/>
          </a:p>
          <a:p>
            <a:pPr marL="742950" lvl="2" indent="-342900"/>
            <a:r>
              <a:rPr lang="en-US" dirty="0" smtClean="0"/>
              <a:t>With manipulated variables, groups are created based on random assignment</a:t>
            </a:r>
          </a:p>
          <a:p>
            <a:pPr marL="1200150" lvl="3" indent="-342900"/>
            <a:r>
              <a:rPr lang="en-US" dirty="0"/>
              <a:t>T</a:t>
            </a:r>
            <a:r>
              <a:rPr lang="en-US" dirty="0" smtClean="0"/>
              <a:t>he researcher can be fairly confident that the groups are are equal (i.e., any differences will be random)</a:t>
            </a:r>
          </a:p>
          <a:p>
            <a:pPr marL="742950" lvl="2" indent="-342900"/>
            <a:r>
              <a:rPr lang="en-US" dirty="0" smtClean="0"/>
              <a:t>With subject variables, groups are created based on participants’ characteristics</a:t>
            </a:r>
          </a:p>
          <a:p>
            <a:pPr marL="1200150" lvl="3" indent="-342900"/>
            <a:r>
              <a:rPr lang="en-US" dirty="0" smtClean="0"/>
              <a:t>The researcher can’t be certain that the groups are equal (i.e., differences might not be random)</a:t>
            </a:r>
          </a:p>
          <a:p>
            <a:pPr marL="1200150" lvl="3" indent="-342900"/>
            <a:r>
              <a:rPr lang="en-US" dirty="0" smtClean="0"/>
              <a:t>Any differences might be due to individual differences than </a:t>
            </a:r>
            <a:r>
              <a:rPr lang="en-US" dirty="0" err="1" smtClean="0"/>
              <a:t>covary</a:t>
            </a:r>
            <a:r>
              <a:rPr lang="en-US" dirty="0" smtClean="0"/>
              <a:t> with the subject variables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18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1812</TotalTime>
  <Words>1963</Words>
  <Application>Microsoft Macintosh PowerPoint</Application>
  <PresentationFormat>On-screen Show (4:3)</PresentationFormat>
  <Paragraphs>195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Austin</vt:lpstr>
      <vt:lpstr>PSYC2030 Exam Review #2</vt:lpstr>
      <vt:lpstr>Chapter 5</vt:lpstr>
      <vt:lpstr>Essential Features of Experimental Research</vt:lpstr>
      <vt:lpstr>Essential Features of Experimental Research</vt:lpstr>
      <vt:lpstr>Essential Features of Experimental Research</vt:lpstr>
      <vt:lpstr>Essential Features of Experimental Research</vt:lpstr>
      <vt:lpstr>Essential Features of Experimental Research</vt:lpstr>
      <vt:lpstr>Manipulated versus Subject Variables</vt:lpstr>
      <vt:lpstr>Manipulated versus Subject Variables</vt:lpstr>
      <vt:lpstr>The Validity of Experimental Research</vt:lpstr>
      <vt:lpstr>The Validity of Experimental Research</vt:lpstr>
      <vt:lpstr>Threats to Internal Validity</vt:lpstr>
      <vt:lpstr>Threats to Internal Validity</vt:lpstr>
      <vt:lpstr>Chapter 6</vt:lpstr>
      <vt:lpstr>Between-Subjects Designs</vt:lpstr>
      <vt:lpstr>Between-Subjects Designs</vt:lpstr>
      <vt:lpstr>The Problem of Creating Equivalent Groups</vt:lpstr>
      <vt:lpstr>The Problem of Creating Equivalent Groups</vt:lpstr>
      <vt:lpstr>The Problem of Creating Equivalent Groups</vt:lpstr>
      <vt:lpstr>Within-Subjects Designs </vt:lpstr>
      <vt:lpstr>Within-Subjects Designs </vt:lpstr>
      <vt:lpstr>Within-Subjects Designs </vt:lpstr>
      <vt:lpstr>The Problem of Controlling Sequence Effects</vt:lpstr>
      <vt:lpstr>The Problem of Controlling Sequence Effects</vt:lpstr>
      <vt:lpstr>The Problem of Controlling Sequence Effects</vt:lpstr>
      <vt:lpstr>Control Problems in Developmental Research</vt:lpstr>
      <vt:lpstr>Control Problems in Developmental Research</vt:lpstr>
      <vt:lpstr>Control Problems in Developmental Research</vt:lpstr>
      <vt:lpstr>Control Problems in Developmental Research</vt:lpstr>
      <vt:lpstr>Problems with Biasing </vt:lpstr>
      <vt:lpstr>Problems with Biasing </vt:lpstr>
      <vt:lpstr>Problems with Biasing </vt:lpstr>
      <vt:lpstr>Problems with Biasing </vt:lpstr>
      <vt:lpstr>Problems with Biasing </vt:lpstr>
      <vt:lpstr>Chapter 7</vt:lpstr>
      <vt:lpstr>Single-Factor – Two Levels</vt:lpstr>
      <vt:lpstr>Single-Factor – Two Levels</vt:lpstr>
      <vt:lpstr>Presenting Data</vt:lpstr>
      <vt:lpstr>Presenting Data</vt:lpstr>
      <vt:lpstr>Control Group Designs</vt:lpstr>
      <vt:lpstr>Control Group Designs</vt:lpstr>
      <vt:lpstr>Control Group Designs</vt:lpstr>
      <vt:lpstr>Control Group Designs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Review #2</dc:title>
  <dc:creator>Marina Rain</dc:creator>
  <cp:lastModifiedBy>Marina Rain</cp:lastModifiedBy>
  <cp:revision>134</cp:revision>
  <dcterms:created xsi:type="dcterms:W3CDTF">2014-02-20T22:58:30Z</dcterms:created>
  <dcterms:modified xsi:type="dcterms:W3CDTF">2014-03-14T22:51:03Z</dcterms:modified>
</cp:coreProperties>
</file>